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 id="269" r:id="rId52"/>
    <p:sldId id="270" r:id="rId53"/>
    <p:sldId id="271" r:id="rId54"/>
    <p:sldId id="272" r:id="rId55"/>
    <p:sldId id="273" r:id="rId56"/>
    <p:sldId id="274" r:id="rId57"/>
    <p:sldId id="275" r:id="rId58"/>
    <p:sldId id="276" r:id="rId59"/>
    <p:sldId id="277" r:id="rId60"/>
    <p:sldId id="278" r:id="rId61"/>
    <p:sldId id="279" r:id="rId62"/>
    <p:sldId id="280" r:id="rId63"/>
    <p:sldId id="281" r:id="rId64"/>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Ramabhadra" charset="1" panose="02000600000000000000"/>
      <p:regular r:id="rId12"/>
    </p:embeddedFont>
    <p:embeddedFont>
      <p:font typeface="DM Sans" charset="1" panose="00000000000000000000"/>
      <p:regular r:id="rId13"/>
    </p:embeddedFont>
    <p:embeddedFont>
      <p:font typeface="DM Sans Bold" charset="1" panose="00000000000000000000"/>
      <p:regular r:id="rId14"/>
    </p:embeddedFont>
    <p:embeddedFont>
      <p:font typeface="DM Sans Italics" charset="1" panose="00000000000000000000"/>
      <p:regular r:id="rId15"/>
    </p:embeddedFont>
    <p:embeddedFont>
      <p:font typeface="DM Sans Bold Italics" charset="1" panose="00000000000000000000"/>
      <p:regular r:id="rId16"/>
    </p:embeddedFont>
    <p:embeddedFont>
      <p:font typeface="Open Sauce" charset="1" panose="00000500000000000000"/>
      <p:regular r:id="rId17"/>
    </p:embeddedFont>
    <p:embeddedFont>
      <p:font typeface="Open Sauce Bold" charset="1" panose="00000800000000000000"/>
      <p:regular r:id="rId18"/>
    </p:embeddedFont>
    <p:embeddedFont>
      <p:font typeface="Open Sauce Italics" charset="1" panose="00000500000000000000"/>
      <p:regular r:id="rId19"/>
    </p:embeddedFont>
    <p:embeddedFont>
      <p:font typeface="Open Sauce Bold Italics" charset="1" panose="00000800000000000000"/>
      <p:regular r:id="rId20"/>
    </p:embeddedFont>
    <p:embeddedFont>
      <p:font typeface="Open Sauce Light" charset="1" panose="00000400000000000000"/>
      <p:regular r:id="rId21"/>
    </p:embeddedFont>
    <p:embeddedFont>
      <p:font typeface="Open Sauce Light Italics" charset="1" panose="00000400000000000000"/>
      <p:regular r:id="rId22"/>
    </p:embeddedFont>
    <p:embeddedFont>
      <p:font typeface="Open Sauce Medium" charset="1" panose="00000600000000000000"/>
      <p:regular r:id="rId23"/>
    </p:embeddedFont>
    <p:embeddedFont>
      <p:font typeface="Open Sauce Medium Italics" charset="1" panose="00000600000000000000"/>
      <p:regular r:id="rId24"/>
    </p:embeddedFont>
    <p:embeddedFont>
      <p:font typeface="Open Sauce Semi-Bold" charset="1" panose="00000700000000000000"/>
      <p:regular r:id="rId25"/>
    </p:embeddedFont>
    <p:embeddedFont>
      <p:font typeface="Open Sauce Semi-Bold Italics" charset="1" panose="00000700000000000000"/>
      <p:regular r:id="rId26"/>
    </p:embeddedFont>
    <p:embeddedFont>
      <p:font typeface="Open Sauce Heavy" charset="1" panose="00000A00000000000000"/>
      <p:regular r:id="rId27"/>
    </p:embeddedFont>
    <p:embeddedFont>
      <p:font typeface="Open Sauce Heavy Italics" charset="1" panose="00000A00000000000000"/>
      <p:regular r:id="rId28"/>
    </p:embeddedFont>
    <p:embeddedFont>
      <p:font typeface="HK Grotesk" charset="1" panose="00000500000000000000"/>
      <p:regular r:id="rId29"/>
    </p:embeddedFont>
    <p:embeddedFont>
      <p:font typeface="HK Grotesk Bold" charset="1" panose="00000800000000000000"/>
      <p:regular r:id="rId30"/>
    </p:embeddedFont>
    <p:embeddedFont>
      <p:font typeface="HK Grotesk Italics" charset="1" panose="00000500000000000000"/>
      <p:regular r:id="rId31"/>
    </p:embeddedFont>
    <p:embeddedFont>
      <p:font typeface="HK Grotesk Bold Italics" charset="1" panose="00000800000000000000"/>
      <p:regular r:id="rId32"/>
    </p:embeddedFont>
    <p:embeddedFont>
      <p:font typeface="HK Grotesk Light" charset="1" panose="00000400000000000000"/>
      <p:regular r:id="rId33"/>
    </p:embeddedFont>
    <p:embeddedFont>
      <p:font typeface="HK Grotesk Light Italics" charset="1" panose="00000400000000000000"/>
      <p:regular r:id="rId34"/>
    </p:embeddedFont>
    <p:embeddedFont>
      <p:font typeface="HK Grotesk Medium" charset="1" panose="00000600000000000000"/>
      <p:regular r:id="rId35"/>
    </p:embeddedFont>
    <p:embeddedFont>
      <p:font typeface="HK Grotesk Medium Italics" charset="1" panose="00000600000000000000"/>
      <p:regular r:id="rId36"/>
    </p:embeddedFont>
    <p:embeddedFont>
      <p:font typeface="HK Grotesk Semi-Bold" charset="1" panose="00000700000000000000"/>
      <p:regular r:id="rId37"/>
    </p:embeddedFont>
    <p:embeddedFont>
      <p:font typeface="HK Grotesk Semi-Bold Italics" charset="1" panose="000007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42" Target="slides/slide4.xml" Type="http://schemas.openxmlformats.org/officeDocument/2006/relationships/slide"/><Relationship Id="rId43" Target="slides/slide5.xml" Type="http://schemas.openxmlformats.org/officeDocument/2006/relationships/slide"/><Relationship Id="rId44" Target="slides/slide6.xml" Type="http://schemas.openxmlformats.org/officeDocument/2006/relationships/slide"/><Relationship Id="rId45" Target="slides/slide7.xml" Type="http://schemas.openxmlformats.org/officeDocument/2006/relationships/slide"/><Relationship Id="rId46" Target="slides/slide8.xml" Type="http://schemas.openxmlformats.org/officeDocument/2006/relationships/slide"/><Relationship Id="rId47" Target="slides/slide9.xml" Type="http://schemas.openxmlformats.org/officeDocument/2006/relationships/slide"/><Relationship Id="rId48" Target="slides/slide10.xml" Type="http://schemas.openxmlformats.org/officeDocument/2006/relationships/slide"/><Relationship Id="rId49" Target="slides/slide11.xml" Type="http://schemas.openxmlformats.org/officeDocument/2006/relationships/slide"/><Relationship Id="rId5" Target="tableStyles.xml" Type="http://schemas.openxmlformats.org/officeDocument/2006/relationships/tableStyles"/><Relationship Id="rId50" Target="slides/slide12.xml" Type="http://schemas.openxmlformats.org/officeDocument/2006/relationships/slide"/><Relationship Id="rId51" Target="slides/slide13.xml" Type="http://schemas.openxmlformats.org/officeDocument/2006/relationships/slide"/><Relationship Id="rId52" Target="slides/slide14.xml" Type="http://schemas.openxmlformats.org/officeDocument/2006/relationships/slide"/><Relationship Id="rId53" Target="slides/slide15.xml" Type="http://schemas.openxmlformats.org/officeDocument/2006/relationships/slide"/><Relationship Id="rId54" Target="slides/slide16.xml" Type="http://schemas.openxmlformats.org/officeDocument/2006/relationships/slide"/><Relationship Id="rId55" Target="slides/slide17.xml" Type="http://schemas.openxmlformats.org/officeDocument/2006/relationships/slide"/><Relationship Id="rId56" Target="slides/slide18.xml" Type="http://schemas.openxmlformats.org/officeDocument/2006/relationships/slide"/><Relationship Id="rId57" Target="slides/slide19.xml" Type="http://schemas.openxmlformats.org/officeDocument/2006/relationships/slide"/><Relationship Id="rId58" Target="slides/slide20.xml" Type="http://schemas.openxmlformats.org/officeDocument/2006/relationships/slide"/><Relationship Id="rId59" Target="slides/slide21.xml" Type="http://schemas.openxmlformats.org/officeDocument/2006/relationships/slide"/><Relationship Id="rId6" Target="fonts/font6.fntdata" Type="http://schemas.openxmlformats.org/officeDocument/2006/relationships/font"/><Relationship Id="rId60" Target="slides/slide22.xml" Type="http://schemas.openxmlformats.org/officeDocument/2006/relationships/slide"/><Relationship Id="rId61" Target="slides/slide23.xml" Type="http://schemas.openxmlformats.org/officeDocument/2006/relationships/slide"/><Relationship Id="rId62" Target="slides/slide24.xml" Type="http://schemas.openxmlformats.org/officeDocument/2006/relationships/slide"/><Relationship Id="rId63" Target="slides/slide25.xml" Type="http://schemas.openxmlformats.org/officeDocument/2006/relationships/slide"/><Relationship Id="rId64" Target="slides/slide2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D034"/>
        </a:solidFill>
      </p:bgPr>
    </p:bg>
    <p:spTree>
      <p:nvGrpSpPr>
        <p:cNvPr id="1" name=""/>
        <p:cNvGrpSpPr/>
        <p:nvPr/>
      </p:nvGrpSpPr>
      <p:grpSpPr>
        <a:xfrm>
          <a:off x="0" y="0"/>
          <a:ext cx="0" cy="0"/>
          <a:chOff x="0" y="0"/>
          <a:chExt cx="0" cy="0"/>
        </a:xfrm>
      </p:grpSpPr>
      <p:grpSp>
        <p:nvGrpSpPr>
          <p:cNvPr name="Group 2" id="2"/>
          <p:cNvGrpSpPr/>
          <p:nvPr/>
        </p:nvGrpSpPr>
        <p:grpSpPr>
          <a:xfrm rot="-1616493">
            <a:off x="-2292032" y="2229992"/>
            <a:ext cx="12937834" cy="1291713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8009230" y="8230"/>
            <a:ext cx="10287000" cy="10270541"/>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00000"/>
            </a:solidFill>
          </p:spPr>
        </p:sp>
      </p:grpSp>
      <p:grpSp>
        <p:nvGrpSpPr>
          <p:cNvPr name="Group 6" id="6"/>
          <p:cNvGrpSpPr/>
          <p:nvPr/>
        </p:nvGrpSpPr>
        <p:grpSpPr>
          <a:xfrm rot="0">
            <a:off x="14520981" y="2846730"/>
            <a:ext cx="3767019" cy="7513339"/>
            <a:chOff x="0" y="0"/>
            <a:chExt cx="5022691" cy="10017785"/>
          </a:xfrm>
        </p:grpSpPr>
        <p:sp>
          <p:nvSpPr>
            <p:cNvPr name="Freeform 7" id="7"/>
            <p:cNvSpPr/>
            <p:nvPr/>
          </p:nvSpPr>
          <p:spPr>
            <a:xfrm flipH="false" flipV="false" rot="-10800000">
              <a:off x="0" y="0"/>
              <a:ext cx="5022691" cy="5022691"/>
            </a:xfrm>
            <a:custGeom>
              <a:avLst/>
              <a:gdLst/>
              <a:ahLst/>
              <a:cxnLst/>
              <a:rect r="r" b="b" t="t" l="l"/>
              <a:pathLst>
                <a:path h="5022691" w="5022691">
                  <a:moveTo>
                    <a:pt x="0" y="0"/>
                  </a:moveTo>
                  <a:lnTo>
                    <a:pt x="5022691" y="0"/>
                  </a:lnTo>
                  <a:lnTo>
                    <a:pt x="5022691" y="5022691"/>
                  </a:lnTo>
                  <a:lnTo>
                    <a:pt x="0" y="5022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10800000">
              <a:off x="0" y="4995093"/>
              <a:ext cx="5022691" cy="5022691"/>
            </a:xfrm>
            <a:custGeom>
              <a:avLst/>
              <a:gdLst/>
              <a:ahLst/>
              <a:cxnLst/>
              <a:rect r="r" b="b" t="t" l="l"/>
              <a:pathLst>
                <a:path h="5022691" w="5022691">
                  <a:moveTo>
                    <a:pt x="0" y="5022692"/>
                  </a:moveTo>
                  <a:lnTo>
                    <a:pt x="5022691" y="5022692"/>
                  </a:lnTo>
                  <a:lnTo>
                    <a:pt x="5022691" y="0"/>
                  </a:lnTo>
                  <a:lnTo>
                    <a:pt x="0" y="0"/>
                  </a:lnTo>
                  <a:lnTo>
                    <a:pt x="0" y="5022692"/>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9" id="9"/>
          <p:cNvSpPr txBox="true"/>
          <p:nvPr/>
        </p:nvSpPr>
        <p:spPr>
          <a:xfrm rot="0">
            <a:off x="1346200" y="1758225"/>
            <a:ext cx="9721850" cy="4703445"/>
          </a:xfrm>
          <a:prstGeom prst="rect">
            <a:avLst/>
          </a:prstGeom>
        </p:spPr>
        <p:txBody>
          <a:bodyPr anchor="t" rtlCol="false" tIns="0" lIns="0" bIns="0" rIns="0">
            <a:spAutoFit/>
          </a:bodyPr>
          <a:lstStyle/>
          <a:p>
            <a:pPr algn="l">
              <a:lnSpc>
                <a:spcPts val="12090"/>
              </a:lnSpc>
            </a:pPr>
            <a:r>
              <a:rPr lang="en-US" sz="13000">
                <a:solidFill>
                  <a:srgbClr val="1E1E1E"/>
                </a:solidFill>
                <a:latin typeface="Ramabhadra"/>
              </a:rPr>
              <a:t>NYC YELLOW TAXI</a:t>
            </a:r>
          </a:p>
        </p:txBody>
      </p:sp>
      <p:sp>
        <p:nvSpPr>
          <p:cNvPr name="TextBox 10" id="10"/>
          <p:cNvSpPr txBox="true"/>
          <p:nvPr/>
        </p:nvSpPr>
        <p:spPr>
          <a:xfrm rot="0">
            <a:off x="172273" y="9052853"/>
            <a:ext cx="4392403" cy="1086485"/>
          </a:xfrm>
          <a:prstGeom prst="rect">
            <a:avLst/>
          </a:prstGeom>
        </p:spPr>
        <p:txBody>
          <a:bodyPr anchor="t" rtlCol="false" tIns="0" lIns="0" bIns="0" rIns="0">
            <a:spAutoFit/>
          </a:bodyPr>
          <a:lstStyle/>
          <a:p>
            <a:pPr algn="just">
              <a:lnSpc>
                <a:spcPts val="2860"/>
              </a:lnSpc>
            </a:pPr>
            <a:r>
              <a:rPr lang="en-US" sz="2200">
                <a:solidFill>
                  <a:srgbClr val="1E1E1E"/>
                </a:solidFill>
                <a:latin typeface="HK Grotesk Bold"/>
              </a:rPr>
              <a:t>GROUP 9</a:t>
            </a:r>
          </a:p>
          <a:p>
            <a:pPr algn="just">
              <a:lnSpc>
                <a:spcPts val="2860"/>
              </a:lnSpc>
            </a:pPr>
            <a:r>
              <a:rPr lang="en-US" sz="2200">
                <a:solidFill>
                  <a:srgbClr val="1E1E1E"/>
                </a:solidFill>
                <a:latin typeface="HK Grotesk Bold"/>
              </a:rPr>
              <a:t>JEGAN NADAR</a:t>
            </a:r>
          </a:p>
          <a:p>
            <a:pPr algn="just">
              <a:lnSpc>
                <a:spcPts val="2860"/>
              </a:lnSpc>
              <a:spcBef>
                <a:spcPct val="0"/>
              </a:spcBef>
            </a:pPr>
            <a:r>
              <a:rPr lang="en-US" sz="2200">
                <a:solidFill>
                  <a:srgbClr val="1E1E1E"/>
                </a:solidFill>
                <a:latin typeface="HK Grotesk Bold"/>
              </a:rPr>
              <a:t>MANIHAS SINGIREDDY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6517325" y="-271693"/>
            <a:ext cx="11718518" cy="11020530"/>
          </a:xfrm>
          <a:prstGeom prst="rect">
            <a:avLst/>
          </a:prstGeom>
        </p:spPr>
      </p:pic>
      <p:grpSp>
        <p:nvGrpSpPr>
          <p:cNvPr name="Group 3" id="3"/>
          <p:cNvGrpSpPr/>
          <p:nvPr/>
        </p:nvGrpSpPr>
        <p:grpSpPr>
          <a:xfrm rot="-10800000">
            <a:off x="-45044" y="704850"/>
            <a:ext cx="6826178" cy="9582150"/>
            <a:chOff x="0" y="0"/>
            <a:chExt cx="2354580" cy="3305208"/>
          </a:xfrm>
        </p:grpSpPr>
        <p:sp>
          <p:nvSpPr>
            <p:cNvPr name="Freeform 4" id="4"/>
            <p:cNvSpPr/>
            <p:nvPr/>
          </p:nvSpPr>
          <p:spPr>
            <a:xfrm flipH="false" flipV="false" rot="0">
              <a:off x="0" y="0"/>
              <a:ext cx="2353310" cy="3305208"/>
            </a:xfrm>
            <a:custGeom>
              <a:avLst/>
              <a:gdLst/>
              <a:ahLst/>
              <a:cxnLst/>
              <a:rect r="r" b="b" t="t" l="l"/>
              <a:pathLst>
                <a:path h="3305208" w="2353310">
                  <a:moveTo>
                    <a:pt x="784860" y="3237898"/>
                  </a:moveTo>
                  <a:cubicBezTo>
                    <a:pt x="905510" y="3278538"/>
                    <a:pt x="1042670" y="3305208"/>
                    <a:pt x="1177290" y="3305208"/>
                  </a:cubicBezTo>
                  <a:cubicBezTo>
                    <a:pt x="1311910" y="3305208"/>
                    <a:pt x="1441450" y="3282348"/>
                    <a:pt x="1560830" y="3241708"/>
                  </a:cubicBezTo>
                  <a:cubicBezTo>
                    <a:pt x="1563370" y="3240438"/>
                    <a:pt x="1565910" y="3240438"/>
                    <a:pt x="1568450" y="3239168"/>
                  </a:cubicBezTo>
                  <a:cubicBezTo>
                    <a:pt x="2016760" y="3076608"/>
                    <a:pt x="2346960" y="2647348"/>
                    <a:pt x="2353310" y="2144356"/>
                  </a:cubicBezTo>
                  <a:lnTo>
                    <a:pt x="2353310" y="0"/>
                  </a:lnTo>
                  <a:lnTo>
                    <a:pt x="0" y="0"/>
                  </a:lnTo>
                  <a:lnTo>
                    <a:pt x="0" y="2142750"/>
                  </a:lnTo>
                  <a:cubicBezTo>
                    <a:pt x="6350" y="2649888"/>
                    <a:pt x="331470" y="3079148"/>
                    <a:pt x="784860" y="3237898"/>
                  </a:cubicBezTo>
                  <a:close/>
                </a:path>
              </a:pathLst>
            </a:custGeom>
            <a:solidFill>
              <a:srgbClr val="000000"/>
            </a:solidFill>
          </p:spPr>
        </p:sp>
      </p:grpSp>
      <p:grpSp>
        <p:nvGrpSpPr>
          <p:cNvPr name="Group 5" id="5"/>
          <p:cNvGrpSpPr/>
          <p:nvPr/>
        </p:nvGrpSpPr>
        <p:grpSpPr>
          <a:xfrm rot="0">
            <a:off x="-45044" y="-149297"/>
            <a:ext cx="6826178" cy="10436297"/>
            <a:chOff x="0" y="0"/>
            <a:chExt cx="2354580" cy="3599832"/>
          </a:xfrm>
        </p:grpSpPr>
        <p:sp>
          <p:nvSpPr>
            <p:cNvPr name="Freeform 6" id="6"/>
            <p:cNvSpPr/>
            <p:nvPr/>
          </p:nvSpPr>
          <p:spPr>
            <a:xfrm flipH="false" flipV="false" rot="0">
              <a:off x="0" y="0"/>
              <a:ext cx="2353310" cy="3599833"/>
            </a:xfrm>
            <a:custGeom>
              <a:avLst/>
              <a:gdLst/>
              <a:ahLst/>
              <a:cxnLst/>
              <a:rect r="r" b="b" t="t" l="l"/>
              <a:pathLst>
                <a:path h="3599833" w="2353310">
                  <a:moveTo>
                    <a:pt x="784860" y="3532522"/>
                  </a:moveTo>
                  <a:cubicBezTo>
                    <a:pt x="905510" y="3573163"/>
                    <a:pt x="1042670" y="3599833"/>
                    <a:pt x="1177290" y="3599833"/>
                  </a:cubicBezTo>
                  <a:cubicBezTo>
                    <a:pt x="1311910" y="3599833"/>
                    <a:pt x="1441450" y="3576972"/>
                    <a:pt x="1560830" y="3536333"/>
                  </a:cubicBezTo>
                  <a:cubicBezTo>
                    <a:pt x="1563370" y="3535063"/>
                    <a:pt x="1565910" y="3535063"/>
                    <a:pt x="1568450" y="3533792"/>
                  </a:cubicBezTo>
                  <a:cubicBezTo>
                    <a:pt x="2016760" y="3371233"/>
                    <a:pt x="2346960" y="2941972"/>
                    <a:pt x="2353310" y="2438073"/>
                  </a:cubicBezTo>
                  <a:lnTo>
                    <a:pt x="2353310" y="0"/>
                  </a:lnTo>
                  <a:lnTo>
                    <a:pt x="0" y="0"/>
                  </a:lnTo>
                  <a:lnTo>
                    <a:pt x="0" y="2436241"/>
                  </a:lnTo>
                  <a:cubicBezTo>
                    <a:pt x="6350" y="2944512"/>
                    <a:pt x="331470" y="3373772"/>
                    <a:pt x="784860" y="3532522"/>
                  </a:cubicBezTo>
                  <a:close/>
                </a:path>
              </a:pathLst>
            </a:custGeom>
            <a:solidFill>
              <a:srgbClr val="FFD034"/>
            </a:solidFill>
          </p:spPr>
        </p:sp>
      </p:grpSp>
      <p:grpSp>
        <p:nvGrpSpPr>
          <p:cNvPr name="Group 7" id="7"/>
          <p:cNvGrpSpPr/>
          <p:nvPr/>
        </p:nvGrpSpPr>
        <p:grpSpPr>
          <a:xfrm rot="0">
            <a:off x="491828" y="4255119"/>
            <a:ext cx="5752434" cy="1776762"/>
            <a:chOff x="0" y="0"/>
            <a:chExt cx="7669912" cy="2369017"/>
          </a:xfrm>
        </p:grpSpPr>
        <p:sp>
          <p:nvSpPr>
            <p:cNvPr name="TextBox 8" id="8"/>
            <p:cNvSpPr txBox="true"/>
            <p:nvPr/>
          </p:nvSpPr>
          <p:spPr>
            <a:xfrm rot="0">
              <a:off x="0" y="123825"/>
              <a:ext cx="7669912" cy="1188510"/>
            </a:xfrm>
            <a:prstGeom prst="rect">
              <a:avLst/>
            </a:prstGeom>
          </p:spPr>
          <p:txBody>
            <a:bodyPr anchor="t" rtlCol="false" tIns="0" lIns="0" bIns="0" rIns="0">
              <a:spAutoFit/>
            </a:bodyPr>
            <a:lstStyle/>
            <a:p>
              <a:pPr algn="ctr" marL="0" indent="0" lvl="0">
                <a:lnSpc>
                  <a:spcPts val="6500"/>
                </a:lnSpc>
              </a:pPr>
              <a:r>
                <a:rPr lang="en-US" sz="6500">
                  <a:solidFill>
                    <a:srgbClr val="000000"/>
                  </a:solidFill>
                  <a:latin typeface="Ramabhadra"/>
                </a:rPr>
                <a:t>EDA</a:t>
              </a:r>
            </a:p>
          </p:txBody>
        </p:sp>
        <p:sp>
          <p:nvSpPr>
            <p:cNvPr name="TextBox 9" id="9"/>
            <p:cNvSpPr txBox="true"/>
            <p:nvPr/>
          </p:nvSpPr>
          <p:spPr>
            <a:xfrm rot="0">
              <a:off x="0" y="1692742"/>
              <a:ext cx="7669912" cy="676275"/>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HK Grotesk Light"/>
                </a:rPr>
                <a:t>Top 10 Pickup Zones for Taxi Data </a:t>
              </a:r>
            </a:p>
          </p:txBody>
        </p:sp>
      </p:grpSp>
      <p:sp>
        <p:nvSpPr>
          <p:cNvPr name="TextBox 10" id="10"/>
          <p:cNvSpPr txBox="true"/>
          <p:nvPr/>
        </p:nvSpPr>
        <p:spPr>
          <a:xfrm rot="0">
            <a:off x="12376584" y="9763125"/>
            <a:ext cx="3113008"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HK Grotesk Light"/>
              </a:rPr>
              <a:t>Number of Pickups</a:t>
            </a:r>
          </a:p>
        </p:txBody>
      </p:sp>
      <p:sp>
        <p:nvSpPr>
          <p:cNvPr name="TextBox 11" id="11"/>
          <p:cNvSpPr txBox="true"/>
          <p:nvPr/>
        </p:nvSpPr>
        <p:spPr>
          <a:xfrm rot="-5400000">
            <a:off x="6118696" y="4881562"/>
            <a:ext cx="2226469"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HK Grotesk Light"/>
              </a:rPr>
              <a:t>Pick up zones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6643908" y="26430"/>
            <a:ext cx="12027236" cy="10486977"/>
          </a:xfrm>
          <a:prstGeom prst="rect">
            <a:avLst/>
          </a:prstGeom>
        </p:spPr>
      </p:pic>
      <p:grpSp>
        <p:nvGrpSpPr>
          <p:cNvPr name="Group 3" id="3"/>
          <p:cNvGrpSpPr/>
          <p:nvPr/>
        </p:nvGrpSpPr>
        <p:grpSpPr>
          <a:xfrm rot="0">
            <a:off x="0" y="-2911349"/>
            <a:ext cx="6826178" cy="10436297"/>
            <a:chOff x="0" y="0"/>
            <a:chExt cx="2354580" cy="3599832"/>
          </a:xfrm>
        </p:grpSpPr>
        <p:sp>
          <p:nvSpPr>
            <p:cNvPr name="Freeform 4" id="4"/>
            <p:cNvSpPr/>
            <p:nvPr/>
          </p:nvSpPr>
          <p:spPr>
            <a:xfrm flipH="false" flipV="false" rot="0">
              <a:off x="0" y="0"/>
              <a:ext cx="2353310" cy="3599833"/>
            </a:xfrm>
            <a:custGeom>
              <a:avLst/>
              <a:gdLst/>
              <a:ahLst/>
              <a:cxnLst/>
              <a:rect r="r" b="b" t="t" l="l"/>
              <a:pathLst>
                <a:path h="3599833" w="2353310">
                  <a:moveTo>
                    <a:pt x="784860" y="3532522"/>
                  </a:moveTo>
                  <a:cubicBezTo>
                    <a:pt x="905510" y="3573163"/>
                    <a:pt x="1042670" y="3599833"/>
                    <a:pt x="1177290" y="3599833"/>
                  </a:cubicBezTo>
                  <a:cubicBezTo>
                    <a:pt x="1311910" y="3599833"/>
                    <a:pt x="1441450" y="3576972"/>
                    <a:pt x="1560830" y="3536333"/>
                  </a:cubicBezTo>
                  <a:cubicBezTo>
                    <a:pt x="1563370" y="3535063"/>
                    <a:pt x="1565910" y="3535063"/>
                    <a:pt x="1568450" y="3533792"/>
                  </a:cubicBezTo>
                  <a:cubicBezTo>
                    <a:pt x="2016760" y="3371233"/>
                    <a:pt x="2346960" y="2941972"/>
                    <a:pt x="2353310" y="2438073"/>
                  </a:cubicBezTo>
                  <a:lnTo>
                    <a:pt x="2353310" y="0"/>
                  </a:lnTo>
                  <a:lnTo>
                    <a:pt x="0" y="0"/>
                  </a:lnTo>
                  <a:lnTo>
                    <a:pt x="0" y="2436241"/>
                  </a:lnTo>
                  <a:cubicBezTo>
                    <a:pt x="6350" y="2944512"/>
                    <a:pt x="331470" y="3373772"/>
                    <a:pt x="784860" y="3532522"/>
                  </a:cubicBezTo>
                  <a:close/>
                </a:path>
              </a:pathLst>
            </a:custGeom>
            <a:solidFill>
              <a:srgbClr val="7EED68"/>
            </a:solidFill>
          </p:spPr>
        </p:sp>
      </p:grpSp>
      <p:grpSp>
        <p:nvGrpSpPr>
          <p:cNvPr name="Group 5" id="5"/>
          <p:cNvGrpSpPr/>
          <p:nvPr/>
        </p:nvGrpSpPr>
        <p:grpSpPr>
          <a:xfrm rot="-10800000">
            <a:off x="0" y="0"/>
            <a:ext cx="6826178" cy="10287000"/>
            <a:chOff x="0" y="0"/>
            <a:chExt cx="2354580" cy="3548335"/>
          </a:xfrm>
        </p:grpSpPr>
        <p:sp>
          <p:nvSpPr>
            <p:cNvPr name="Freeform 6" id="6"/>
            <p:cNvSpPr/>
            <p:nvPr/>
          </p:nvSpPr>
          <p:spPr>
            <a:xfrm flipH="false" flipV="false" rot="0">
              <a:off x="0" y="0"/>
              <a:ext cx="2353310" cy="3548335"/>
            </a:xfrm>
            <a:custGeom>
              <a:avLst/>
              <a:gdLst/>
              <a:ahLst/>
              <a:cxnLst/>
              <a:rect r="r" b="b" t="t" l="l"/>
              <a:pathLst>
                <a:path h="3548335" w="2353310">
                  <a:moveTo>
                    <a:pt x="784860" y="3481025"/>
                  </a:moveTo>
                  <a:cubicBezTo>
                    <a:pt x="905510" y="3521665"/>
                    <a:pt x="1042670" y="3548335"/>
                    <a:pt x="1177290" y="3548335"/>
                  </a:cubicBezTo>
                  <a:cubicBezTo>
                    <a:pt x="1311910" y="3548335"/>
                    <a:pt x="1441450" y="3525475"/>
                    <a:pt x="1560830" y="3484835"/>
                  </a:cubicBezTo>
                  <a:cubicBezTo>
                    <a:pt x="1563370" y="3483565"/>
                    <a:pt x="1565910" y="3483565"/>
                    <a:pt x="1568450" y="3482295"/>
                  </a:cubicBezTo>
                  <a:cubicBezTo>
                    <a:pt x="2016760" y="3319735"/>
                    <a:pt x="2346960" y="2890475"/>
                    <a:pt x="2353310" y="2386734"/>
                  </a:cubicBezTo>
                  <a:lnTo>
                    <a:pt x="2353310" y="0"/>
                  </a:lnTo>
                  <a:lnTo>
                    <a:pt x="0" y="0"/>
                  </a:lnTo>
                  <a:lnTo>
                    <a:pt x="0" y="2384942"/>
                  </a:lnTo>
                  <a:cubicBezTo>
                    <a:pt x="6350" y="2893015"/>
                    <a:pt x="331470" y="3322275"/>
                    <a:pt x="784860" y="3481025"/>
                  </a:cubicBezTo>
                  <a:close/>
                </a:path>
              </a:pathLst>
            </a:custGeom>
            <a:solidFill>
              <a:srgbClr val="000000"/>
            </a:solidFill>
          </p:spPr>
        </p:sp>
      </p:grpSp>
      <p:grpSp>
        <p:nvGrpSpPr>
          <p:cNvPr name="Group 7" id="7"/>
          <p:cNvGrpSpPr/>
          <p:nvPr/>
        </p:nvGrpSpPr>
        <p:grpSpPr>
          <a:xfrm rot="0">
            <a:off x="536872" y="4255119"/>
            <a:ext cx="5901734" cy="1776762"/>
            <a:chOff x="0" y="0"/>
            <a:chExt cx="7868978" cy="2369017"/>
          </a:xfrm>
        </p:grpSpPr>
        <p:sp>
          <p:nvSpPr>
            <p:cNvPr name="TextBox 8" id="8"/>
            <p:cNvSpPr txBox="true"/>
            <p:nvPr/>
          </p:nvSpPr>
          <p:spPr>
            <a:xfrm rot="0">
              <a:off x="0" y="123825"/>
              <a:ext cx="7868978" cy="1188510"/>
            </a:xfrm>
            <a:prstGeom prst="rect">
              <a:avLst/>
            </a:prstGeom>
          </p:spPr>
          <p:txBody>
            <a:bodyPr anchor="t" rtlCol="false" tIns="0" lIns="0" bIns="0" rIns="0">
              <a:spAutoFit/>
            </a:bodyPr>
            <a:lstStyle/>
            <a:p>
              <a:pPr algn="ctr" marL="0" indent="0" lvl="0">
                <a:lnSpc>
                  <a:spcPts val="6500"/>
                </a:lnSpc>
              </a:pPr>
              <a:r>
                <a:rPr lang="en-US" sz="6500">
                  <a:solidFill>
                    <a:srgbClr val="7EED68"/>
                  </a:solidFill>
                  <a:latin typeface="Ramabhadra"/>
                </a:rPr>
                <a:t>EDA</a:t>
              </a:r>
            </a:p>
          </p:txBody>
        </p:sp>
        <p:sp>
          <p:nvSpPr>
            <p:cNvPr name="TextBox 9" id="9"/>
            <p:cNvSpPr txBox="true"/>
            <p:nvPr/>
          </p:nvSpPr>
          <p:spPr>
            <a:xfrm rot="0">
              <a:off x="0" y="1692742"/>
              <a:ext cx="7868978" cy="676275"/>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7EED68"/>
                  </a:solidFill>
                  <a:latin typeface="HK Grotesk Light"/>
                </a:rPr>
                <a:t>Top 10 Pickup Zones for FHV Data </a:t>
              </a:r>
            </a:p>
          </p:txBody>
        </p:sp>
      </p:grpSp>
      <p:sp>
        <p:nvSpPr>
          <p:cNvPr name="TextBox 10" id="10"/>
          <p:cNvSpPr txBox="true"/>
          <p:nvPr/>
        </p:nvSpPr>
        <p:spPr>
          <a:xfrm rot="0">
            <a:off x="12657527" y="9615463"/>
            <a:ext cx="3113008"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HK Grotesk Light"/>
              </a:rPr>
              <a:t>Number of Pickups</a:t>
            </a:r>
          </a:p>
        </p:txBody>
      </p:sp>
      <p:sp>
        <p:nvSpPr>
          <p:cNvPr name="TextBox 11" id="11"/>
          <p:cNvSpPr txBox="true"/>
          <p:nvPr/>
        </p:nvSpPr>
        <p:spPr>
          <a:xfrm rot="-5400000">
            <a:off x="6090032" y="4656710"/>
            <a:ext cx="2226469"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HK Grotesk Light"/>
              </a:rPr>
              <a:t>Pick up zones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45044" y="1240806"/>
            <a:ext cx="6826178" cy="9582150"/>
            <a:chOff x="0" y="0"/>
            <a:chExt cx="2354580" cy="3305208"/>
          </a:xfrm>
        </p:grpSpPr>
        <p:sp>
          <p:nvSpPr>
            <p:cNvPr name="Freeform 3" id="3"/>
            <p:cNvSpPr/>
            <p:nvPr/>
          </p:nvSpPr>
          <p:spPr>
            <a:xfrm flipH="false" flipV="false" rot="0">
              <a:off x="0" y="0"/>
              <a:ext cx="2353310" cy="3305208"/>
            </a:xfrm>
            <a:custGeom>
              <a:avLst/>
              <a:gdLst/>
              <a:ahLst/>
              <a:cxnLst/>
              <a:rect r="r" b="b" t="t" l="l"/>
              <a:pathLst>
                <a:path h="3305208" w="2353310">
                  <a:moveTo>
                    <a:pt x="784860" y="3237898"/>
                  </a:moveTo>
                  <a:cubicBezTo>
                    <a:pt x="905510" y="3278538"/>
                    <a:pt x="1042670" y="3305208"/>
                    <a:pt x="1177290" y="3305208"/>
                  </a:cubicBezTo>
                  <a:cubicBezTo>
                    <a:pt x="1311910" y="3305208"/>
                    <a:pt x="1441450" y="3282348"/>
                    <a:pt x="1560830" y="3241708"/>
                  </a:cubicBezTo>
                  <a:cubicBezTo>
                    <a:pt x="1563370" y="3240438"/>
                    <a:pt x="1565910" y="3240438"/>
                    <a:pt x="1568450" y="3239168"/>
                  </a:cubicBezTo>
                  <a:cubicBezTo>
                    <a:pt x="2016760" y="3076608"/>
                    <a:pt x="2346960" y="2647348"/>
                    <a:pt x="2353310" y="2144356"/>
                  </a:cubicBezTo>
                  <a:lnTo>
                    <a:pt x="2353310" y="0"/>
                  </a:lnTo>
                  <a:lnTo>
                    <a:pt x="0" y="0"/>
                  </a:lnTo>
                  <a:lnTo>
                    <a:pt x="0" y="2142750"/>
                  </a:lnTo>
                  <a:cubicBezTo>
                    <a:pt x="6350" y="2649888"/>
                    <a:pt x="331470" y="3079148"/>
                    <a:pt x="784860" y="3237898"/>
                  </a:cubicBezTo>
                  <a:close/>
                </a:path>
              </a:pathLst>
            </a:custGeom>
            <a:solidFill>
              <a:srgbClr val="000000"/>
            </a:solidFill>
          </p:spPr>
        </p:sp>
      </p:grpSp>
      <p:grpSp>
        <p:nvGrpSpPr>
          <p:cNvPr name="Group 4" id="4"/>
          <p:cNvGrpSpPr/>
          <p:nvPr/>
        </p:nvGrpSpPr>
        <p:grpSpPr>
          <a:xfrm rot="0">
            <a:off x="0" y="-149297"/>
            <a:ext cx="6826178" cy="10436297"/>
            <a:chOff x="0" y="0"/>
            <a:chExt cx="2354580" cy="3599832"/>
          </a:xfrm>
        </p:grpSpPr>
        <p:sp>
          <p:nvSpPr>
            <p:cNvPr name="Freeform 5" id="5"/>
            <p:cNvSpPr/>
            <p:nvPr/>
          </p:nvSpPr>
          <p:spPr>
            <a:xfrm flipH="false" flipV="false" rot="0">
              <a:off x="0" y="0"/>
              <a:ext cx="2353310" cy="3599833"/>
            </a:xfrm>
            <a:custGeom>
              <a:avLst/>
              <a:gdLst/>
              <a:ahLst/>
              <a:cxnLst/>
              <a:rect r="r" b="b" t="t" l="l"/>
              <a:pathLst>
                <a:path h="3599833" w="2353310">
                  <a:moveTo>
                    <a:pt x="784860" y="3532522"/>
                  </a:moveTo>
                  <a:cubicBezTo>
                    <a:pt x="905510" y="3573163"/>
                    <a:pt x="1042670" y="3599833"/>
                    <a:pt x="1177290" y="3599833"/>
                  </a:cubicBezTo>
                  <a:cubicBezTo>
                    <a:pt x="1311910" y="3599833"/>
                    <a:pt x="1441450" y="3576972"/>
                    <a:pt x="1560830" y="3536333"/>
                  </a:cubicBezTo>
                  <a:cubicBezTo>
                    <a:pt x="1563370" y="3535063"/>
                    <a:pt x="1565910" y="3535063"/>
                    <a:pt x="1568450" y="3533792"/>
                  </a:cubicBezTo>
                  <a:cubicBezTo>
                    <a:pt x="2016760" y="3371233"/>
                    <a:pt x="2346960" y="2941972"/>
                    <a:pt x="2353310" y="2438073"/>
                  </a:cubicBezTo>
                  <a:lnTo>
                    <a:pt x="2353310" y="0"/>
                  </a:lnTo>
                  <a:lnTo>
                    <a:pt x="0" y="0"/>
                  </a:lnTo>
                  <a:lnTo>
                    <a:pt x="0" y="2436241"/>
                  </a:lnTo>
                  <a:cubicBezTo>
                    <a:pt x="6350" y="2944512"/>
                    <a:pt x="331470" y="3373772"/>
                    <a:pt x="784860" y="3532522"/>
                  </a:cubicBezTo>
                  <a:close/>
                </a:path>
              </a:pathLst>
            </a:custGeom>
            <a:solidFill>
              <a:srgbClr val="FFD034"/>
            </a:solidFill>
          </p:spPr>
        </p:sp>
      </p:grpSp>
      <p:sp>
        <p:nvSpPr>
          <p:cNvPr name="Freeform 6" id="6"/>
          <p:cNvSpPr/>
          <p:nvPr/>
        </p:nvSpPr>
        <p:spPr>
          <a:xfrm flipH="false" flipV="false" rot="0">
            <a:off x="7782969" y="1028700"/>
            <a:ext cx="9235183" cy="8229600"/>
          </a:xfrm>
          <a:custGeom>
            <a:avLst/>
            <a:gdLst/>
            <a:ahLst/>
            <a:cxnLst/>
            <a:rect r="r" b="b" t="t" l="l"/>
            <a:pathLst>
              <a:path h="8229600" w="9235183">
                <a:moveTo>
                  <a:pt x="0" y="0"/>
                </a:moveTo>
                <a:lnTo>
                  <a:pt x="9235184" y="0"/>
                </a:lnTo>
                <a:lnTo>
                  <a:pt x="9235184" y="8229600"/>
                </a:lnTo>
                <a:lnTo>
                  <a:pt x="0" y="8229600"/>
                </a:lnTo>
                <a:lnTo>
                  <a:pt x="0" y="0"/>
                </a:lnTo>
                <a:close/>
              </a:path>
            </a:pathLst>
          </a:custGeom>
          <a:blipFill>
            <a:blip r:embed="rId2"/>
            <a:stretch>
              <a:fillRect l="0" t="0" r="0" b="0"/>
            </a:stretch>
          </a:blipFill>
        </p:spPr>
      </p:sp>
      <p:grpSp>
        <p:nvGrpSpPr>
          <p:cNvPr name="Group 7" id="7"/>
          <p:cNvGrpSpPr/>
          <p:nvPr/>
        </p:nvGrpSpPr>
        <p:grpSpPr>
          <a:xfrm rot="0">
            <a:off x="491828" y="4255119"/>
            <a:ext cx="5752434" cy="1776762"/>
            <a:chOff x="0" y="0"/>
            <a:chExt cx="7669912" cy="2369017"/>
          </a:xfrm>
        </p:grpSpPr>
        <p:sp>
          <p:nvSpPr>
            <p:cNvPr name="TextBox 8" id="8"/>
            <p:cNvSpPr txBox="true"/>
            <p:nvPr/>
          </p:nvSpPr>
          <p:spPr>
            <a:xfrm rot="0">
              <a:off x="0" y="123825"/>
              <a:ext cx="7669912" cy="1188510"/>
            </a:xfrm>
            <a:prstGeom prst="rect">
              <a:avLst/>
            </a:prstGeom>
          </p:spPr>
          <p:txBody>
            <a:bodyPr anchor="t" rtlCol="false" tIns="0" lIns="0" bIns="0" rIns="0">
              <a:spAutoFit/>
            </a:bodyPr>
            <a:lstStyle/>
            <a:p>
              <a:pPr algn="ctr" marL="0" indent="0" lvl="0">
                <a:lnSpc>
                  <a:spcPts val="6500"/>
                </a:lnSpc>
              </a:pPr>
              <a:r>
                <a:rPr lang="en-US" sz="6500">
                  <a:solidFill>
                    <a:srgbClr val="000000"/>
                  </a:solidFill>
                  <a:latin typeface="Ramabhadra"/>
                </a:rPr>
                <a:t>EDA</a:t>
              </a:r>
            </a:p>
          </p:txBody>
        </p:sp>
        <p:sp>
          <p:nvSpPr>
            <p:cNvPr name="TextBox 9" id="9"/>
            <p:cNvSpPr txBox="true"/>
            <p:nvPr/>
          </p:nvSpPr>
          <p:spPr>
            <a:xfrm rot="0">
              <a:off x="0" y="1692742"/>
              <a:ext cx="7669912" cy="676275"/>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HK Grotesk"/>
                </a:rPr>
                <a:t>Correlation Heatmap of Taxi Data</a:t>
              </a:r>
              <a:r>
                <a:rPr lang="en-US" sz="3000">
                  <a:solidFill>
                    <a:srgbClr val="000000"/>
                  </a:solidFill>
                  <a:latin typeface="HK Grotesk"/>
                </a:rPr>
                <a:t> </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911349"/>
            <a:ext cx="6826178" cy="10436297"/>
            <a:chOff x="0" y="0"/>
            <a:chExt cx="2354580" cy="3599832"/>
          </a:xfrm>
        </p:grpSpPr>
        <p:sp>
          <p:nvSpPr>
            <p:cNvPr name="Freeform 3" id="3"/>
            <p:cNvSpPr/>
            <p:nvPr/>
          </p:nvSpPr>
          <p:spPr>
            <a:xfrm flipH="false" flipV="false" rot="0">
              <a:off x="0" y="0"/>
              <a:ext cx="2353310" cy="3599833"/>
            </a:xfrm>
            <a:custGeom>
              <a:avLst/>
              <a:gdLst/>
              <a:ahLst/>
              <a:cxnLst/>
              <a:rect r="r" b="b" t="t" l="l"/>
              <a:pathLst>
                <a:path h="3599833" w="2353310">
                  <a:moveTo>
                    <a:pt x="784860" y="3532522"/>
                  </a:moveTo>
                  <a:cubicBezTo>
                    <a:pt x="905510" y="3573163"/>
                    <a:pt x="1042670" y="3599833"/>
                    <a:pt x="1177290" y="3599833"/>
                  </a:cubicBezTo>
                  <a:cubicBezTo>
                    <a:pt x="1311910" y="3599833"/>
                    <a:pt x="1441450" y="3576972"/>
                    <a:pt x="1560830" y="3536333"/>
                  </a:cubicBezTo>
                  <a:cubicBezTo>
                    <a:pt x="1563370" y="3535063"/>
                    <a:pt x="1565910" y="3535063"/>
                    <a:pt x="1568450" y="3533792"/>
                  </a:cubicBezTo>
                  <a:cubicBezTo>
                    <a:pt x="2016760" y="3371233"/>
                    <a:pt x="2346960" y="2941972"/>
                    <a:pt x="2353310" y="2438073"/>
                  </a:cubicBezTo>
                  <a:lnTo>
                    <a:pt x="2353310" y="0"/>
                  </a:lnTo>
                  <a:lnTo>
                    <a:pt x="0" y="0"/>
                  </a:lnTo>
                  <a:lnTo>
                    <a:pt x="0" y="2436241"/>
                  </a:lnTo>
                  <a:cubicBezTo>
                    <a:pt x="6350" y="2944512"/>
                    <a:pt x="331470" y="3373772"/>
                    <a:pt x="784860" y="3532522"/>
                  </a:cubicBezTo>
                  <a:close/>
                </a:path>
              </a:pathLst>
            </a:custGeom>
            <a:solidFill>
              <a:srgbClr val="7EED68"/>
            </a:solidFill>
          </p:spPr>
        </p:sp>
      </p:grpSp>
      <p:grpSp>
        <p:nvGrpSpPr>
          <p:cNvPr name="Group 4" id="4"/>
          <p:cNvGrpSpPr/>
          <p:nvPr/>
        </p:nvGrpSpPr>
        <p:grpSpPr>
          <a:xfrm rot="-10800000">
            <a:off x="0" y="0"/>
            <a:ext cx="6826178" cy="10287000"/>
            <a:chOff x="0" y="0"/>
            <a:chExt cx="2354580" cy="3548335"/>
          </a:xfrm>
        </p:grpSpPr>
        <p:sp>
          <p:nvSpPr>
            <p:cNvPr name="Freeform 5" id="5"/>
            <p:cNvSpPr/>
            <p:nvPr/>
          </p:nvSpPr>
          <p:spPr>
            <a:xfrm flipH="false" flipV="false" rot="0">
              <a:off x="0" y="0"/>
              <a:ext cx="2353310" cy="3548335"/>
            </a:xfrm>
            <a:custGeom>
              <a:avLst/>
              <a:gdLst/>
              <a:ahLst/>
              <a:cxnLst/>
              <a:rect r="r" b="b" t="t" l="l"/>
              <a:pathLst>
                <a:path h="3548335" w="2353310">
                  <a:moveTo>
                    <a:pt x="784860" y="3481025"/>
                  </a:moveTo>
                  <a:cubicBezTo>
                    <a:pt x="905510" y="3521665"/>
                    <a:pt x="1042670" y="3548335"/>
                    <a:pt x="1177290" y="3548335"/>
                  </a:cubicBezTo>
                  <a:cubicBezTo>
                    <a:pt x="1311910" y="3548335"/>
                    <a:pt x="1441450" y="3525475"/>
                    <a:pt x="1560830" y="3484835"/>
                  </a:cubicBezTo>
                  <a:cubicBezTo>
                    <a:pt x="1563370" y="3483565"/>
                    <a:pt x="1565910" y="3483565"/>
                    <a:pt x="1568450" y="3482295"/>
                  </a:cubicBezTo>
                  <a:cubicBezTo>
                    <a:pt x="2016760" y="3319735"/>
                    <a:pt x="2346960" y="2890475"/>
                    <a:pt x="2353310" y="2386734"/>
                  </a:cubicBezTo>
                  <a:lnTo>
                    <a:pt x="2353310" y="0"/>
                  </a:lnTo>
                  <a:lnTo>
                    <a:pt x="0" y="0"/>
                  </a:lnTo>
                  <a:lnTo>
                    <a:pt x="0" y="2384942"/>
                  </a:lnTo>
                  <a:cubicBezTo>
                    <a:pt x="6350" y="2893015"/>
                    <a:pt x="331470" y="3322275"/>
                    <a:pt x="784860" y="3481025"/>
                  </a:cubicBezTo>
                  <a:close/>
                </a:path>
              </a:pathLst>
            </a:custGeom>
            <a:solidFill>
              <a:srgbClr val="000000"/>
            </a:solidFill>
          </p:spPr>
        </p:sp>
      </p:grpSp>
      <p:sp>
        <p:nvSpPr>
          <p:cNvPr name="Freeform 6" id="6"/>
          <p:cNvSpPr/>
          <p:nvPr/>
        </p:nvSpPr>
        <p:spPr>
          <a:xfrm flipH="false" flipV="false" rot="0">
            <a:off x="7841941" y="1028700"/>
            <a:ext cx="9360296" cy="8229600"/>
          </a:xfrm>
          <a:custGeom>
            <a:avLst/>
            <a:gdLst/>
            <a:ahLst/>
            <a:cxnLst/>
            <a:rect r="r" b="b" t="t" l="l"/>
            <a:pathLst>
              <a:path h="8229600" w="9360296">
                <a:moveTo>
                  <a:pt x="0" y="0"/>
                </a:moveTo>
                <a:lnTo>
                  <a:pt x="9360295" y="0"/>
                </a:lnTo>
                <a:lnTo>
                  <a:pt x="9360295" y="8229600"/>
                </a:lnTo>
                <a:lnTo>
                  <a:pt x="0" y="8229600"/>
                </a:lnTo>
                <a:lnTo>
                  <a:pt x="0" y="0"/>
                </a:lnTo>
                <a:close/>
              </a:path>
            </a:pathLst>
          </a:custGeom>
          <a:blipFill>
            <a:blip r:embed="rId2"/>
            <a:stretch>
              <a:fillRect l="0" t="0" r="0" b="0"/>
            </a:stretch>
          </a:blipFill>
        </p:spPr>
      </p:sp>
      <p:grpSp>
        <p:nvGrpSpPr>
          <p:cNvPr name="Group 7" id="7"/>
          <p:cNvGrpSpPr/>
          <p:nvPr/>
        </p:nvGrpSpPr>
        <p:grpSpPr>
          <a:xfrm rot="0">
            <a:off x="536872" y="4255119"/>
            <a:ext cx="5901734" cy="1776762"/>
            <a:chOff x="0" y="0"/>
            <a:chExt cx="7868978" cy="2369017"/>
          </a:xfrm>
        </p:grpSpPr>
        <p:sp>
          <p:nvSpPr>
            <p:cNvPr name="TextBox 8" id="8"/>
            <p:cNvSpPr txBox="true"/>
            <p:nvPr/>
          </p:nvSpPr>
          <p:spPr>
            <a:xfrm rot="0">
              <a:off x="0" y="123825"/>
              <a:ext cx="7868978" cy="1188510"/>
            </a:xfrm>
            <a:prstGeom prst="rect">
              <a:avLst/>
            </a:prstGeom>
          </p:spPr>
          <p:txBody>
            <a:bodyPr anchor="t" rtlCol="false" tIns="0" lIns="0" bIns="0" rIns="0">
              <a:spAutoFit/>
            </a:bodyPr>
            <a:lstStyle/>
            <a:p>
              <a:pPr algn="ctr" marL="0" indent="0" lvl="0">
                <a:lnSpc>
                  <a:spcPts val="6500"/>
                </a:lnSpc>
              </a:pPr>
              <a:r>
                <a:rPr lang="en-US" sz="6500">
                  <a:solidFill>
                    <a:srgbClr val="7EED68"/>
                  </a:solidFill>
                  <a:latin typeface="Ramabhadra"/>
                </a:rPr>
                <a:t>EDA</a:t>
              </a:r>
            </a:p>
          </p:txBody>
        </p:sp>
        <p:sp>
          <p:nvSpPr>
            <p:cNvPr name="TextBox 9" id="9"/>
            <p:cNvSpPr txBox="true"/>
            <p:nvPr/>
          </p:nvSpPr>
          <p:spPr>
            <a:xfrm rot="0">
              <a:off x="0" y="1692742"/>
              <a:ext cx="7868978" cy="676275"/>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7EED68"/>
                  </a:solidFill>
                  <a:latin typeface="HK Grotesk Light"/>
                </a:rPr>
                <a:t>Correlation Heatmap of FHV Data </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45044" y="1240806"/>
            <a:ext cx="6826178" cy="9582150"/>
            <a:chOff x="0" y="0"/>
            <a:chExt cx="2354580" cy="3305208"/>
          </a:xfrm>
        </p:grpSpPr>
        <p:sp>
          <p:nvSpPr>
            <p:cNvPr name="Freeform 3" id="3"/>
            <p:cNvSpPr/>
            <p:nvPr/>
          </p:nvSpPr>
          <p:spPr>
            <a:xfrm flipH="false" flipV="false" rot="0">
              <a:off x="0" y="0"/>
              <a:ext cx="2353310" cy="3305208"/>
            </a:xfrm>
            <a:custGeom>
              <a:avLst/>
              <a:gdLst/>
              <a:ahLst/>
              <a:cxnLst/>
              <a:rect r="r" b="b" t="t" l="l"/>
              <a:pathLst>
                <a:path h="3305208" w="2353310">
                  <a:moveTo>
                    <a:pt x="784860" y="3237898"/>
                  </a:moveTo>
                  <a:cubicBezTo>
                    <a:pt x="905510" y="3278538"/>
                    <a:pt x="1042670" y="3305208"/>
                    <a:pt x="1177290" y="3305208"/>
                  </a:cubicBezTo>
                  <a:cubicBezTo>
                    <a:pt x="1311910" y="3305208"/>
                    <a:pt x="1441450" y="3282348"/>
                    <a:pt x="1560830" y="3241708"/>
                  </a:cubicBezTo>
                  <a:cubicBezTo>
                    <a:pt x="1563370" y="3240438"/>
                    <a:pt x="1565910" y="3240438"/>
                    <a:pt x="1568450" y="3239168"/>
                  </a:cubicBezTo>
                  <a:cubicBezTo>
                    <a:pt x="2016760" y="3076608"/>
                    <a:pt x="2346960" y="2647348"/>
                    <a:pt x="2353310" y="2144356"/>
                  </a:cubicBezTo>
                  <a:lnTo>
                    <a:pt x="2353310" y="0"/>
                  </a:lnTo>
                  <a:lnTo>
                    <a:pt x="0" y="0"/>
                  </a:lnTo>
                  <a:lnTo>
                    <a:pt x="0" y="2142750"/>
                  </a:lnTo>
                  <a:cubicBezTo>
                    <a:pt x="6350" y="2649888"/>
                    <a:pt x="331470" y="3079148"/>
                    <a:pt x="784860" y="3237898"/>
                  </a:cubicBezTo>
                  <a:close/>
                </a:path>
              </a:pathLst>
            </a:custGeom>
            <a:solidFill>
              <a:srgbClr val="000000"/>
            </a:solidFill>
          </p:spPr>
        </p:sp>
      </p:grpSp>
      <p:grpSp>
        <p:nvGrpSpPr>
          <p:cNvPr name="Group 4" id="4"/>
          <p:cNvGrpSpPr/>
          <p:nvPr/>
        </p:nvGrpSpPr>
        <p:grpSpPr>
          <a:xfrm rot="0">
            <a:off x="0" y="-149297"/>
            <a:ext cx="6826178" cy="10436297"/>
            <a:chOff x="0" y="0"/>
            <a:chExt cx="2354580" cy="3599832"/>
          </a:xfrm>
        </p:grpSpPr>
        <p:sp>
          <p:nvSpPr>
            <p:cNvPr name="Freeform 5" id="5"/>
            <p:cNvSpPr/>
            <p:nvPr/>
          </p:nvSpPr>
          <p:spPr>
            <a:xfrm flipH="false" flipV="false" rot="0">
              <a:off x="0" y="0"/>
              <a:ext cx="2353310" cy="3599833"/>
            </a:xfrm>
            <a:custGeom>
              <a:avLst/>
              <a:gdLst/>
              <a:ahLst/>
              <a:cxnLst/>
              <a:rect r="r" b="b" t="t" l="l"/>
              <a:pathLst>
                <a:path h="3599833" w="2353310">
                  <a:moveTo>
                    <a:pt x="784860" y="3532522"/>
                  </a:moveTo>
                  <a:cubicBezTo>
                    <a:pt x="905510" y="3573163"/>
                    <a:pt x="1042670" y="3599833"/>
                    <a:pt x="1177290" y="3599833"/>
                  </a:cubicBezTo>
                  <a:cubicBezTo>
                    <a:pt x="1311910" y="3599833"/>
                    <a:pt x="1441450" y="3576972"/>
                    <a:pt x="1560830" y="3536333"/>
                  </a:cubicBezTo>
                  <a:cubicBezTo>
                    <a:pt x="1563370" y="3535063"/>
                    <a:pt x="1565910" y="3535063"/>
                    <a:pt x="1568450" y="3533792"/>
                  </a:cubicBezTo>
                  <a:cubicBezTo>
                    <a:pt x="2016760" y="3371233"/>
                    <a:pt x="2346960" y="2941972"/>
                    <a:pt x="2353310" y="2438073"/>
                  </a:cubicBezTo>
                  <a:lnTo>
                    <a:pt x="2353310" y="0"/>
                  </a:lnTo>
                  <a:lnTo>
                    <a:pt x="0" y="0"/>
                  </a:lnTo>
                  <a:lnTo>
                    <a:pt x="0" y="2436241"/>
                  </a:lnTo>
                  <a:cubicBezTo>
                    <a:pt x="6350" y="2944512"/>
                    <a:pt x="331470" y="3373772"/>
                    <a:pt x="784860" y="3532522"/>
                  </a:cubicBezTo>
                  <a:close/>
                </a:path>
              </a:pathLst>
            </a:custGeom>
            <a:solidFill>
              <a:srgbClr val="FFD034"/>
            </a:solidFill>
          </p:spPr>
        </p:sp>
      </p:grpSp>
      <p:sp>
        <p:nvSpPr>
          <p:cNvPr name="Freeform 6" id="6"/>
          <p:cNvSpPr/>
          <p:nvPr/>
        </p:nvSpPr>
        <p:spPr>
          <a:xfrm flipH="false" flipV="false" rot="0">
            <a:off x="8761376" y="745688"/>
            <a:ext cx="7287419" cy="4537450"/>
          </a:xfrm>
          <a:custGeom>
            <a:avLst/>
            <a:gdLst/>
            <a:ahLst/>
            <a:cxnLst/>
            <a:rect r="r" b="b" t="t" l="l"/>
            <a:pathLst>
              <a:path h="4537450" w="7287419">
                <a:moveTo>
                  <a:pt x="0" y="0"/>
                </a:moveTo>
                <a:lnTo>
                  <a:pt x="7287419" y="0"/>
                </a:lnTo>
                <a:lnTo>
                  <a:pt x="7287419" y="4537450"/>
                </a:lnTo>
                <a:lnTo>
                  <a:pt x="0" y="4537450"/>
                </a:lnTo>
                <a:lnTo>
                  <a:pt x="0" y="0"/>
                </a:lnTo>
                <a:close/>
              </a:path>
            </a:pathLst>
          </a:custGeom>
          <a:blipFill>
            <a:blip r:embed="rId2"/>
            <a:stretch>
              <a:fillRect l="0" t="0" r="0" b="0"/>
            </a:stretch>
          </a:blipFill>
        </p:spPr>
      </p:sp>
      <p:grpSp>
        <p:nvGrpSpPr>
          <p:cNvPr name="Group 7" id="7"/>
          <p:cNvGrpSpPr/>
          <p:nvPr/>
        </p:nvGrpSpPr>
        <p:grpSpPr>
          <a:xfrm rot="0">
            <a:off x="491828" y="3988419"/>
            <a:ext cx="5752434" cy="2310162"/>
            <a:chOff x="0" y="0"/>
            <a:chExt cx="7669912" cy="3080217"/>
          </a:xfrm>
        </p:grpSpPr>
        <p:sp>
          <p:nvSpPr>
            <p:cNvPr name="TextBox 8" id="8"/>
            <p:cNvSpPr txBox="true"/>
            <p:nvPr/>
          </p:nvSpPr>
          <p:spPr>
            <a:xfrm rot="0">
              <a:off x="0" y="123825"/>
              <a:ext cx="7669912" cy="1188510"/>
            </a:xfrm>
            <a:prstGeom prst="rect">
              <a:avLst/>
            </a:prstGeom>
          </p:spPr>
          <p:txBody>
            <a:bodyPr anchor="t" rtlCol="false" tIns="0" lIns="0" bIns="0" rIns="0">
              <a:spAutoFit/>
            </a:bodyPr>
            <a:lstStyle/>
            <a:p>
              <a:pPr algn="ctr" marL="0" indent="0" lvl="0">
                <a:lnSpc>
                  <a:spcPts val="6500"/>
                </a:lnSpc>
              </a:pPr>
              <a:r>
                <a:rPr lang="en-US" sz="6500">
                  <a:solidFill>
                    <a:srgbClr val="000000"/>
                  </a:solidFill>
                  <a:latin typeface="Ramabhadra"/>
                </a:rPr>
                <a:t>EDA</a:t>
              </a:r>
            </a:p>
          </p:txBody>
        </p:sp>
        <p:sp>
          <p:nvSpPr>
            <p:cNvPr name="TextBox 9" id="9"/>
            <p:cNvSpPr txBox="true"/>
            <p:nvPr/>
          </p:nvSpPr>
          <p:spPr>
            <a:xfrm rot="0">
              <a:off x="0" y="1692742"/>
              <a:ext cx="7669912" cy="1387475"/>
            </a:xfrm>
            <a:prstGeom prst="rect">
              <a:avLst/>
            </a:prstGeom>
          </p:spPr>
          <p:txBody>
            <a:bodyPr anchor="t" rtlCol="false" tIns="0" lIns="0" bIns="0" rIns="0">
              <a:spAutoFit/>
            </a:bodyPr>
            <a:lstStyle/>
            <a:p>
              <a:pPr algn="ctr">
                <a:lnSpc>
                  <a:spcPts val="4200"/>
                </a:lnSpc>
              </a:pPr>
              <a:r>
                <a:rPr lang="en-US" sz="3000">
                  <a:solidFill>
                    <a:srgbClr val="000000"/>
                  </a:solidFill>
                  <a:latin typeface="HK Grotesk"/>
                </a:rPr>
                <a:t>Scatter Plot of Taxi Data</a:t>
              </a:r>
            </a:p>
            <a:p>
              <a:pPr algn="ctr" marL="0" indent="0" lvl="0">
                <a:lnSpc>
                  <a:spcPts val="4200"/>
                </a:lnSpc>
                <a:spcBef>
                  <a:spcPct val="0"/>
                </a:spcBef>
              </a:pPr>
              <a:r>
                <a:rPr lang="en-US" sz="3000">
                  <a:solidFill>
                    <a:srgbClr val="000000"/>
                  </a:solidFill>
                  <a:latin typeface="HK Grotesk"/>
                </a:rPr>
                <a:t>(Error)</a:t>
              </a:r>
              <a:r>
                <a:rPr lang="en-US" sz="3000">
                  <a:solidFill>
                    <a:srgbClr val="000000"/>
                  </a:solidFill>
                  <a:latin typeface="HK Grotesk"/>
                </a:rPr>
                <a:t> </a:t>
              </a:r>
            </a:p>
          </p:txBody>
        </p:sp>
      </p:grpSp>
      <p:grpSp>
        <p:nvGrpSpPr>
          <p:cNvPr name="Group 10" id="10"/>
          <p:cNvGrpSpPr/>
          <p:nvPr/>
        </p:nvGrpSpPr>
        <p:grpSpPr>
          <a:xfrm rot="0">
            <a:off x="16740235" y="4255119"/>
            <a:ext cx="2546492" cy="2056038"/>
            <a:chOff x="0" y="0"/>
            <a:chExt cx="6350000" cy="5126990"/>
          </a:xfrm>
        </p:grpSpPr>
        <p:sp>
          <p:nvSpPr>
            <p:cNvPr name="Freeform 11" id="11"/>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034"/>
            </a:solidFill>
          </p:spPr>
        </p:sp>
      </p:grpSp>
      <p:sp>
        <p:nvSpPr>
          <p:cNvPr name="Freeform 12" id="12"/>
          <p:cNvSpPr/>
          <p:nvPr/>
        </p:nvSpPr>
        <p:spPr>
          <a:xfrm flipH="false" flipV="false" rot="0">
            <a:off x="9144000" y="5143500"/>
            <a:ext cx="6904795" cy="4337183"/>
          </a:xfrm>
          <a:custGeom>
            <a:avLst/>
            <a:gdLst/>
            <a:ahLst/>
            <a:cxnLst/>
            <a:rect r="r" b="b" t="t" l="l"/>
            <a:pathLst>
              <a:path h="4337183" w="6904795">
                <a:moveTo>
                  <a:pt x="0" y="0"/>
                </a:moveTo>
                <a:lnTo>
                  <a:pt x="6904795" y="0"/>
                </a:lnTo>
                <a:lnTo>
                  <a:pt x="6904795" y="4337183"/>
                </a:lnTo>
                <a:lnTo>
                  <a:pt x="0" y="4337183"/>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344692" y="4242544"/>
            <a:ext cx="2546492" cy="2056038"/>
            <a:chOff x="0" y="0"/>
            <a:chExt cx="6350000" cy="5126990"/>
          </a:xfrm>
        </p:grpSpPr>
        <p:sp>
          <p:nvSpPr>
            <p:cNvPr name="Freeform 3" id="3"/>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034"/>
            </a:solidFill>
          </p:spPr>
        </p:sp>
      </p:grpSp>
      <p:grpSp>
        <p:nvGrpSpPr>
          <p:cNvPr name="Group 4" id="4"/>
          <p:cNvGrpSpPr/>
          <p:nvPr/>
        </p:nvGrpSpPr>
        <p:grpSpPr>
          <a:xfrm rot="-10800000">
            <a:off x="0" y="704850"/>
            <a:ext cx="6826178" cy="9582150"/>
            <a:chOff x="0" y="0"/>
            <a:chExt cx="2354580" cy="3305208"/>
          </a:xfrm>
        </p:grpSpPr>
        <p:sp>
          <p:nvSpPr>
            <p:cNvPr name="Freeform 5" id="5"/>
            <p:cNvSpPr/>
            <p:nvPr/>
          </p:nvSpPr>
          <p:spPr>
            <a:xfrm flipH="false" flipV="false" rot="0">
              <a:off x="0" y="0"/>
              <a:ext cx="2353310" cy="3305208"/>
            </a:xfrm>
            <a:custGeom>
              <a:avLst/>
              <a:gdLst/>
              <a:ahLst/>
              <a:cxnLst/>
              <a:rect r="r" b="b" t="t" l="l"/>
              <a:pathLst>
                <a:path h="3305208" w="2353310">
                  <a:moveTo>
                    <a:pt x="784860" y="3237898"/>
                  </a:moveTo>
                  <a:cubicBezTo>
                    <a:pt x="905510" y="3278538"/>
                    <a:pt x="1042670" y="3305208"/>
                    <a:pt x="1177290" y="3305208"/>
                  </a:cubicBezTo>
                  <a:cubicBezTo>
                    <a:pt x="1311910" y="3305208"/>
                    <a:pt x="1441450" y="3282348"/>
                    <a:pt x="1560830" y="3241708"/>
                  </a:cubicBezTo>
                  <a:cubicBezTo>
                    <a:pt x="1563370" y="3240438"/>
                    <a:pt x="1565910" y="3240438"/>
                    <a:pt x="1568450" y="3239168"/>
                  </a:cubicBezTo>
                  <a:cubicBezTo>
                    <a:pt x="2016760" y="3076608"/>
                    <a:pt x="2346960" y="2647348"/>
                    <a:pt x="2353310" y="2144356"/>
                  </a:cubicBezTo>
                  <a:lnTo>
                    <a:pt x="2353310" y="0"/>
                  </a:lnTo>
                  <a:lnTo>
                    <a:pt x="0" y="0"/>
                  </a:lnTo>
                  <a:lnTo>
                    <a:pt x="0" y="2142750"/>
                  </a:lnTo>
                  <a:cubicBezTo>
                    <a:pt x="6350" y="2649888"/>
                    <a:pt x="331470" y="3079148"/>
                    <a:pt x="784860" y="3237898"/>
                  </a:cubicBezTo>
                  <a:close/>
                </a:path>
              </a:pathLst>
            </a:custGeom>
            <a:solidFill>
              <a:srgbClr val="FFD034"/>
            </a:solidFill>
          </p:spPr>
        </p:sp>
      </p:grpSp>
      <p:grpSp>
        <p:nvGrpSpPr>
          <p:cNvPr name="Group 6" id="6"/>
          <p:cNvGrpSpPr/>
          <p:nvPr/>
        </p:nvGrpSpPr>
        <p:grpSpPr>
          <a:xfrm rot="0">
            <a:off x="0" y="-149297"/>
            <a:ext cx="6826178" cy="10436297"/>
            <a:chOff x="0" y="0"/>
            <a:chExt cx="2354580" cy="3599832"/>
          </a:xfrm>
        </p:grpSpPr>
        <p:sp>
          <p:nvSpPr>
            <p:cNvPr name="Freeform 7" id="7"/>
            <p:cNvSpPr/>
            <p:nvPr/>
          </p:nvSpPr>
          <p:spPr>
            <a:xfrm flipH="false" flipV="false" rot="0">
              <a:off x="0" y="0"/>
              <a:ext cx="2353310" cy="3599833"/>
            </a:xfrm>
            <a:custGeom>
              <a:avLst/>
              <a:gdLst/>
              <a:ahLst/>
              <a:cxnLst/>
              <a:rect r="r" b="b" t="t" l="l"/>
              <a:pathLst>
                <a:path h="3599833" w="2353310">
                  <a:moveTo>
                    <a:pt x="784860" y="3532522"/>
                  </a:moveTo>
                  <a:cubicBezTo>
                    <a:pt x="905510" y="3573163"/>
                    <a:pt x="1042670" y="3599833"/>
                    <a:pt x="1177290" y="3599833"/>
                  </a:cubicBezTo>
                  <a:cubicBezTo>
                    <a:pt x="1311910" y="3599833"/>
                    <a:pt x="1441450" y="3576972"/>
                    <a:pt x="1560830" y="3536333"/>
                  </a:cubicBezTo>
                  <a:cubicBezTo>
                    <a:pt x="1563370" y="3535063"/>
                    <a:pt x="1565910" y="3535063"/>
                    <a:pt x="1568450" y="3533792"/>
                  </a:cubicBezTo>
                  <a:cubicBezTo>
                    <a:pt x="2016760" y="3371233"/>
                    <a:pt x="2346960" y="2941972"/>
                    <a:pt x="2353310" y="2438073"/>
                  </a:cubicBezTo>
                  <a:lnTo>
                    <a:pt x="2353310" y="0"/>
                  </a:lnTo>
                  <a:lnTo>
                    <a:pt x="0" y="0"/>
                  </a:lnTo>
                  <a:lnTo>
                    <a:pt x="0" y="2436241"/>
                  </a:lnTo>
                  <a:cubicBezTo>
                    <a:pt x="6350" y="2944512"/>
                    <a:pt x="331470" y="3373772"/>
                    <a:pt x="784860" y="3532522"/>
                  </a:cubicBezTo>
                  <a:close/>
                </a:path>
              </a:pathLst>
            </a:custGeom>
            <a:solidFill>
              <a:srgbClr val="000000"/>
            </a:solidFill>
          </p:spPr>
        </p:sp>
      </p:grpSp>
      <p:grpSp>
        <p:nvGrpSpPr>
          <p:cNvPr name="Group 8" id="8"/>
          <p:cNvGrpSpPr/>
          <p:nvPr/>
        </p:nvGrpSpPr>
        <p:grpSpPr>
          <a:xfrm rot="0">
            <a:off x="491828" y="3988419"/>
            <a:ext cx="5752434" cy="2310162"/>
            <a:chOff x="0" y="0"/>
            <a:chExt cx="7669912" cy="3080217"/>
          </a:xfrm>
        </p:grpSpPr>
        <p:sp>
          <p:nvSpPr>
            <p:cNvPr name="TextBox 9" id="9"/>
            <p:cNvSpPr txBox="true"/>
            <p:nvPr/>
          </p:nvSpPr>
          <p:spPr>
            <a:xfrm rot="0">
              <a:off x="0" y="123825"/>
              <a:ext cx="7669912" cy="1188510"/>
            </a:xfrm>
            <a:prstGeom prst="rect">
              <a:avLst/>
            </a:prstGeom>
          </p:spPr>
          <p:txBody>
            <a:bodyPr anchor="t" rtlCol="false" tIns="0" lIns="0" bIns="0" rIns="0">
              <a:spAutoFit/>
            </a:bodyPr>
            <a:lstStyle/>
            <a:p>
              <a:pPr algn="ctr" marL="0" indent="0" lvl="0">
                <a:lnSpc>
                  <a:spcPts val="6500"/>
                </a:lnSpc>
              </a:pPr>
              <a:r>
                <a:rPr lang="en-US" sz="6500">
                  <a:solidFill>
                    <a:srgbClr val="FFD034"/>
                  </a:solidFill>
                  <a:latin typeface="Ramabhadra"/>
                </a:rPr>
                <a:t>EDA</a:t>
              </a:r>
            </a:p>
          </p:txBody>
        </p:sp>
        <p:sp>
          <p:nvSpPr>
            <p:cNvPr name="TextBox 10" id="10"/>
            <p:cNvSpPr txBox="true"/>
            <p:nvPr/>
          </p:nvSpPr>
          <p:spPr>
            <a:xfrm rot="0">
              <a:off x="0" y="1692742"/>
              <a:ext cx="7669912" cy="1387475"/>
            </a:xfrm>
            <a:prstGeom prst="rect">
              <a:avLst/>
            </a:prstGeom>
          </p:spPr>
          <p:txBody>
            <a:bodyPr anchor="t" rtlCol="false" tIns="0" lIns="0" bIns="0" rIns="0">
              <a:spAutoFit/>
            </a:bodyPr>
            <a:lstStyle/>
            <a:p>
              <a:pPr algn="ctr">
                <a:lnSpc>
                  <a:spcPts val="4200"/>
                </a:lnSpc>
              </a:pPr>
              <a:r>
                <a:rPr lang="en-US" sz="3000">
                  <a:solidFill>
                    <a:srgbClr val="FFD034"/>
                  </a:solidFill>
                  <a:latin typeface="HK Grotesk"/>
                </a:rPr>
                <a:t>Scatter Plot of Taxi Data</a:t>
              </a:r>
            </a:p>
            <a:p>
              <a:pPr algn="ctr" marL="0" indent="0" lvl="0">
                <a:lnSpc>
                  <a:spcPts val="4200"/>
                </a:lnSpc>
                <a:spcBef>
                  <a:spcPct val="0"/>
                </a:spcBef>
              </a:pPr>
              <a:r>
                <a:rPr lang="en-US" sz="3000">
                  <a:solidFill>
                    <a:srgbClr val="FFD034"/>
                  </a:solidFill>
                  <a:latin typeface="HK Grotesk"/>
                </a:rPr>
                <a:t>(After Correction)</a:t>
              </a:r>
              <a:r>
                <a:rPr lang="en-US" sz="3000">
                  <a:solidFill>
                    <a:srgbClr val="FFD034"/>
                  </a:solidFill>
                  <a:latin typeface="HK Grotesk"/>
                </a:rPr>
                <a:t> </a:t>
              </a:r>
            </a:p>
          </p:txBody>
        </p:sp>
      </p:grpSp>
      <p:grpSp>
        <p:nvGrpSpPr>
          <p:cNvPr name="Group 11" id="11"/>
          <p:cNvGrpSpPr/>
          <p:nvPr/>
        </p:nvGrpSpPr>
        <p:grpSpPr>
          <a:xfrm rot="0">
            <a:off x="-1517792" y="4242544"/>
            <a:ext cx="2546492" cy="2056038"/>
            <a:chOff x="0" y="0"/>
            <a:chExt cx="6350000" cy="5126990"/>
          </a:xfrm>
        </p:grpSpPr>
        <p:sp>
          <p:nvSpPr>
            <p:cNvPr name="Freeform 12" id="12"/>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FFD034"/>
            </a:solidFill>
          </p:spPr>
        </p:sp>
      </p:grpSp>
      <p:sp>
        <p:nvSpPr>
          <p:cNvPr name="Freeform 13" id="13"/>
          <p:cNvSpPr/>
          <p:nvPr/>
        </p:nvSpPr>
        <p:spPr>
          <a:xfrm flipH="false" flipV="false" rot="0">
            <a:off x="7891184" y="2185727"/>
            <a:ext cx="9641624" cy="6169671"/>
          </a:xfrm>
          <a:custGeom>
            <a:avLst/>
            <a:gdLst/>
            <a:ahLst/>
            <a:cxnLst/>
            <a:rect r="r" b="b" t="t" l="l"/>
            <a:pathLst>
              <a:path h="6169671" w="9641624">
                <a:moveTo>
                  <a:pt x="0" y="0"/>
                </a:moveTo>
                <a:lnTo>
                  <a:pt x="9641624" y="0"/>
                </a:lnTo>
                <a:lnTo>
                  <a:pt x="9641624" y="6169671"/>
                </a:lnTo>
                <a:lnTo>
                  <a:pt x="0" y="6169671"/>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911349"/>
            <a:ext cx="6826178" cy="10436297"/>
            <a:chOff x="0" y="0"/>
            <a:chExt cx="2354580" cy="3599832"/>
          </a:xfrm>
        </p:grpSpPr>
        <p:sp>
          <p:nvSpPr>
            <p:cNvPr name="Freeform 3" id="3"/>
            <p:cNvSpPr/>
            <p:nvPr/>
          </p:nvSpPr>
          <p:spPr>
            <a:xfrm flipH="false" flipV="false" rot="0">
              <a:off x="0" y="0"/>
              <a:ext cx="2353310" cy="3599833"/>
            </a:xfrm>
            <a:custGeom>
              <a:avLst/>
              <a:gdLst/>
              <a:ahLst/>
              <a:cxnLst/>
              <a:rect r="r" b="b" t="t" l="l"/>
              <a:pathLst>
                <a:path h="3599833" w="2353310">
                  <a:moveTo>
                    <a:pt x="784860" y="3532522"/>
                  </a:moveTo>
                  <a:cubicBezTo>
                    <a:pt x="905510" y="3573163"/>
                    <a:pt x="1042670" y="3599833"/>
                    <a:pt x="1177290" y="3599833"/>
                  </a:cubicBezTo>
                  <a:cubicBezTo>
                    <a:pt x="1311910" y="3599833"/>
                    <a:pt x="1441450" y="3576972"/>
                    <a:pt x="1560830" y="3536333"/>
                  </a:cubicBezTo>
                  <a:cubicBezTo>
                    <a:pt x="1563370" y="3535063"/>
                    <a:pt x="1565910" y="3535063"/>
                    <a:pt x="1568450" y="3533792"/>
                  </a:cubicBezTo>
                  <a:cubicBezTo>
                    <a:pt x="2016760" y="3371233"/>
                    <a:pt x="2346960" y="2941972"/>
                    <a:pt x="2353310" y="2438073"/>
                  </a:cubicBezTo>
                  <a:lnTo>
                    <a:pt x="2353310" y="0"/>
                  </a:lnTo>
                  <a:lnTo>
                    <a:pt x="0" y="0"/>
                  </a:lnTo>
                  <a:lnTo>
                    <a:pt x="0" y="2436241"/>
                  </a:lnTo>
                  <a:cubicBezTo>
                    <a:pt x="6350" y="2944512"/>
                    <a:pt x="331470" y="3373772"/>
                    <a:pt x="784860" y="3532522"/>
                  </a:cubicBezTo>
                  <a:close/>
                </a:path>
              </a:pathLst>
            </a:custGeom>
            <a:solidFill>
              <a:srgbClr val="7EED68"/>
            </a:solidFill>
          </p:spPr>
        </p:sp>
      </p:grpSp>
      <p:grpSp>
        <p:nvGrpSpPr>
          <p:cNvPr name="Group 4" id="4"/>
          <p:cNvGrpSpPr/>
          <p:nvPr/>
        </p:nvGrpSpPr>
        <p:grpSpPr>
          <a:xfrm rot="-10800000">
            <a:off x="0" y="0"/>
            <a:ext cx="6826178" cy="10287000"/>
            <a:chOff x="0" y="0"/>
            <a:chExt cx="2354580" cy="3548335"/>
          </a:xfrm>
        </p:grpSpPr>
        <p:sp>
          <p:nvSpPr>
            <p:cNvPr name="Freeform 5" id="5"/>
            <p:cNvSpPr/>
            <p:nvPr/>
          </p:nvSpPr>
          <p:spPr>
            <a:xfrm flipH="false" flipV="false" rot="0">
              <a:off x="0" y="0"/>
              <a:ext cx="2353310" cy="3548335"/>
            </a:xfrm>
            <a:custGeom>
              <a:avLst/>
              <a:gdLst/>
              <a:ahLst/>
              <a:cxnLst/>
              <a:rect r="r" b="b" t="t" l="l"/>
              <a:pathLst>
                <a:path h="3548335" w="2353310">
                  <a:moveTo>
                    <a:pt x="784860" y="3481025"/>
                  </a:moveTo>
                  <a:cubicBezTo>
                    <a:pt x="905510" y="3521665"/>
                    <a:pt x="1042670" y="3548335"/>
                    <a:pt x="1177290" y="3548335"/>
                  </a:cubicBezTo>
                  <a:cubicBezTo>
                    <a:pt x="1311910" y="3548335"/>
                    <a:pt x="1441450" y="3525475"/>
                    <a:pt x="1560830" y="3484835"/>
                  </a:cubicBezTo>
                  <a:cubicBezTo>
                    <a:pt x="1563370" y="3483565"/>
                    <a:pt x="1565910" y="3483565"/>
                    <a:pt x="1568450" y="3482295"/>
                  </a:cubicBezTo>
                  <a:cubicBezTo>
                    <a:pt x="2016760" y="3319735"/>
                    <a:pt x="2346960" y="2890475"/>
                    <a:pt x="2353310" y="2386734"/>
                  </a:cubicBezTo>
                  <a:lnTo>
                    <a:pt x="2353310" y="0"/>
                  </a:lnTo>
                  <a:lnTo>
                    <a:pt x="0" y="0"/>
                  </a:lnTo>
                  <a:lnTo>
                    <a:pt x="0" y="2384942"/>
                  </a:lnTo>
                  <a:cubicBezTo>
                    <a:pt x="6350" y="2893015"/>
                    <a:pt x="331470" y="3322275"/>
                    <a:pt x="784860" y="3481025"/>
                  </a:cubicBezTo>
                  <a:close/>
                </a:path>
              </a:pathLst>
            </a:custGeom>
            <a:solidFill>
              <a:srgbClr val="000000"/>
            </a:solidFill>
          </p:spPr>
        </p:sp>
      </p:grpSp>
      <p:grpSp>
        <p:nvGrpSpPr>
          <p:cNvPr name="Group 6" id="6"/>
          <p:cNvGrpSpPr/>
          <p:nvPr/>
        </p:nvGrpSpPr>
        <p:grpSpPr>
          <a:xfrm rot="0">
            <a:off x="16740235" y="4255119"/>
            <a:ext cx="2546492" cy="2056038"/>
            <a:chOff x="0" y="0"/>
            <a:chExt cx="6350000" cy="5126990"/>
          </a:xfrm>
        </p:grpSpPr>
        <p:sp>
          <p:nvSpPr>
            <p:cNvPr name="Freeform 7" id="7"/>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ED68"/>
            </a:solidFill>
          </p:spPr>
        </p:sp>
      </p:grpSp>
      <p:sp>
        <p:nvSpPr>
          <p:cNvPr name="Freeform 8" id="8"/>
          <p:cNvSpPr/>
          <p:nvPr/>
        </p:nvSpPr>
        <p:spPr>
          <a:xfrm flipH="false" flipV="false" rot="0">
            <a:off x="7380723" y="2022317"/>
            <a:ext cx="9878577" cy="6242367"/>
          </a:xfrm>
          <a:custGeom>
            <a:avLst/>
            <a:gdLst/>
            <a:ahLst/>
            <a:cxnLst/>
            <a:rect r="r" b="b" t="t" l="l"/>
            <a:pathLst>
              <a:path h="6242367" w="9878577">
                <a:moveTo>
                  <a:pt x="0" y="0"/>
                </a:moveTo>
                <a:lnTo>
                  <a:pt x="9878577" y="0"/>
                </a:lnTo>
                <a:lnTo>
                  <a:pt x="9878577" y="6242366"/>
                </a:lnTo>
                <a:lnTo>
                  <a:pt x="0" y="6242366"/>
                </a:lnTo>
                <a:lnTo>
                  <a:pt x="0" y="0"/>
                </a:lnTo>
                <a:close/>
              </a:path>
            </a:pathLst>
          </a:custGeom>
          <a:blipFill>
            <a:blip r:embed="rId2"/>
            <a:stretch>
              <a:fillRect l="0" t="0" r="0" b="0"/>
            </a:stretch>
          </a:blipFill>
        </p:spPr>
      </p:sp>
      <p:grpSp>
        <p:nvGrpSpPr>
          <p:cNvPr name="Group 9" id="9"/>
          <p:cNvGrpSpPr/>
          <p:nvPr/>
        </p:nvGrpSpPr>
        <p:grpSpPr>
          <a:xfrm rot="0">
            <a:off x="536872" y="3988419"/>
            <a:ext cx="5901734" cy="2310162"/>
            <a:chOff x="0" y="0"/>
            <a:chExt cx="7868978" cy="3080217"/>
          </a:xfrm>
        </p:grpSpPr>
        <p:sp>
          <p:nvSpPr>
            <p:cNvPr name="TextBox 10" id="10"/>
            <p:cNvSpPr txBox="true"/>
            <p:nvPr/>
          </p:nvSpPr>
          <p:spPr>
            <a:xfrm rot="0">
              <a:off x="0" y="123825"/>
              <a:ext cx="7868978" cy="1188510"/>
            </a:xfrm>
            <a:prstGeom prst="rect">
              <a:avLst/>
            </a:prstGeom>
          </p:spPr>
          <p:txBody>
            <a:bodyPr anchor="t" rtlCol="false" tIns="0" lIns="0" bIns="0" rIns="0">
              <a:spAutoFit/>
            </a:bodyPr>
            <a:lstStyle/>
            <a:p>
              <a:pPr algn="ctr" marL="0" indent="0" lvl="0">
                <a:lnSpc>
                  <a:spcPts val="6500"/>
                </a:lnSpc>
              </a:pPr>
              <a:r>
                <a:rPr lang="en-US" sz="6500">
                  <a:solidFill>
                    <a:srgbClr val="7EED68"/>
                  </a:solidFill>
                  <a:latin typeface="Ramabhadra"/>
                </a:rPr>
                <a:t>EDA</a:t>
              </a:r>
            </a:p>
          </p:txBody>
        </p:sp>
        <p:sp>
          <p:nvSpPr>
            <p:cNvPr name="TextBox 11" id="11"/>
            <p:cNvSpPr txBox="true"/>
            <p:nvPr/>
          </p:nvSpPr>
          <p:spPr>
            <a:xfrm rot="0">
              <a:off x="0" y="1692742"/>
              <a:ext cx="7868978" cy="1387475"/>
            </a:xfrm>
            <a:prstGeom prst="rect">
              <a:avLst/>
            </a:prstGeom>
          </p:spPr>
          <p:txBody>
            <a:bodyPr anchor="t" rtlCol="false" tIns="0" lIns="0" bIns="0" rIns="0">
              <a:spAutoFit/>
            </a:bodyPr>
            <a:lstStyle/>
            <a:p>
              <a:pPr algn="ctr">
                <a:lnSpc>
                  <a:spcPts val="4200"/>
                </a:lnSpc>
              </a:pPr>
              <a:r>
                <a:rPr lang="en-US" sz="3000">
                  <a:solidFill>
                    <a:srgbClr val="7EED68"/>
                  </a:solidFill>
                  <a:latin typeface="HK Grotesk Light"/>
                </a:rPr>
                <a:t>Scatter Plot of FHV Data</a:t>
              </a:r>
            </a:p>
            <a:p>
              <a:pPr algn="ctr" marL="0" indent="0" lvl="0">
                <a:lnSpc>
                  <a:spcPts val="4200"/>
                </a:lnSpc>
                <a:spcBef>
                  <a:spcPct val="0"/>
                </a:spcBef>
              </a:pPr>
              <a:r>
                <a:rPr lang="en-US" sz="3000">
                  <a:solidFill>
                    <a:srgbClr val="7EED68"/>
                  </a:solidFill>
                  <a:latin typeface="HK Grotesk Light"/>
                </a:rPr>
                <a:t>(Error) </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351829" y="4242544"/>
            <a:ext cx="2546492" cy="2056038"/>
            <a:chOff x="0" y="0"/>
            <a:chExt cx="6350000" cy="5126990"/>
          </a:xfrm>
        </p:grpSpPr>
        <p:sp>
          <p:nvSpPr>
            <p:cNvPr name="Freeform 3" id="3"/>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ED68"/>
            </a:solidFill>
          </p:spPr>
        </p:sp>
      </p:grpSp>
      <p:grpSp>
        <p:nvGrpSpPr>
          <p:cNvPr name="Group 4" id="4"/>
          <p:cNvGrpSpPr/>
          <p:nvPr/>
        </p:nvGrpSpPr>
        <p:grpSpPr>
          <a:xfrm rot="0">
            <a:off x="0" y="-2911349"/>
            <a:ext cx="6826178" cy="10436297"/>
            <a:chOff x="0" y="0"/>
            <a:chExt cx="2354580" cy="3599832"/>
          </a:xfrm>
        </p:grpSpPr>
        <p:sp>
          <p:nvSpPr>
            <p:cNvPr name="Freeform 5" id="5"/>
            <p:cNvSpPr/>
            <p:nvPr/>
          </p:nvSpPr>
          <p:spPr>
            <a:xfrm flipH="false" flipV="false" rot="0">
              <a:off x="0" y="0"/>
              <a:ext cx="2353310" cy="3599833"/>
            </a:xfrm>
            <a:custGeom>
              <a:avLst/>
              <a:gdLst/>
              <a:ahLst/>
              <a:cxnLst/>
              <a:rect r="r" b="b" t="t" l="l"/>
              <a:pathLst>
                <a:path h="3599833" w="2353310">
                  <a:moveTo>
                    <a:pt x="784860" y="3532522"/>
                  </a:moveTo>
                  <a:cubicBezTo>
                    <a:pt x="905510" y="3573163"/>
                    <a:pt x="1042670" y="3599833"/>
                    <a:pt x="1177290" y="3599833"/>
                  </a:cubicBezTo>
                  <a:cubicBezTo>
                    <a:pt x="1311910" y="3599833"/>
                    <a:pt x="1441450" y="3576972"/>
                    <a:pt x="1560830" y="3536333"/>
                  </a:cubicBezTo>
                  <a:cubicBezTo>
                    <a:pt x="1563370" y="3535063"/>
                    <a:pt x="1565910" y="3535063"/>
                    <a:pt x="1568450" y="3533792"/>
                  </a:cubicBezTo>
                  <a:cubicBezTo>
                    <a:pt x="2016760" y="3371233"/>
                    <a:pt x="2346960" y="2941972"/>
                    <a:pt x="2353310" y="2438073"/>
                  </a:cubicBezTo>
                  <a:lnTo>
                    <a:pt x="2353310" y="0"/>
                  </a:lnTo>
                  <a:lnTo>
                    <a:pt x="0" y="0"/>
                  </a:lnTo>
                  <a:lnTo>
                    <a:pt x="0" y="2436241"/>
                  </a:lnTo>
                  <a:cubicBezTo>
                    <a:pt x="6350" y="2944512"/>
                    <a:pt x="331470" y="3373772"/>
                    <a:pt x="784860" y="3532522"/>
                  </a:cubicBezTo>
                  <a:close/>
                </a:path>
              </a:pathLst>
            </a:custGeom>
            <a:solidFill>
              <a:srgbClr val="7EED68"/>
            </a:solidFill>
          </p:spPr>
        </p:sp>
      </p:grpSp>
      <p:grpSp>
        <p:nvGrpSpPr>
          <p:cNvPr name="Group 6" id="6"/>
          <p:cNvGrpSpPr/>
          <p:nvPr/>
        </p:nvGrpSpPr>
        <p:grpSpPr>
          <a:xfrm rot="-10800000">
            <a:off x="0" y="0"/>
            <a:ext cx="6826178" cy="10287000"/>
            <a:chOff x="0" y="0"/>
            <a:chExt cx="2354580" cy="3548335"/>
          </a:xfrm>
        </p:grpSpPr>
        <p:sp>
          <p:nvSpPr>
            <p:cNvPr name="Freeform 7" id="7"/>
            <p:cNvSpPr/>
            <p:nvPr/>
          </p:nvSpPr>
          <p:spPr>
            <a:xfrm flipH="false" flipV="false" rot="0">
              <a:off x="0" y="0"/>
              <a:ext cx="2353310" cy="3548335"/>
            </a:xfrm>
            <a:custGeom>
              <a:avLst/>
              <a:gdLst/>
              <a:ahLst/>
              <a:cxnLst/>
              <a:rect r="r" b="b" t="t" l="l"/>
              <a:pathLst>
                <a:path h="3548335" w="2353310">
                  <a:moveTo>
                    <a:pt x="784860" y="3481025"/>
                  </a:moveTo>
                  <a:cubicBezTo>
                    <a:pt x="905510" y="3521665"/>
                    <a:pt x="1042670" y="3548335"/>
                    <a:pt x="1177290" y="3548335"/>
                  </a:cubicBezTo>
                  <a:cubicBezTo>
                    <a:pt x="1311910" y="3548335"/>
                    <a:pt x="1441450" y="3525475"/>
                    <a:pt x="1560830" y="3484835"/>
                  </a:cubicBezTo>
                  <a:cubicBezTo>
                    <a:pt x="1563370" y="3483565"/>
                    <a:pt x="1565910" y="3483565"/>
                    <a:pt x="1568450" y="3482295"/>
                  </a:cubicBezTo>
                  <a:cubicBezTo>
                    <a:pt x="2016760" y="3319735"/>
                    <a:pt x="2346960" y="2890475"/>
                    <a:pt x="2353310" y="2386734"/>
                  </a:cubicBezTo>
                  <a:lnTo>
                    <a:pt x="2353310" y="0"/>
                  </a:lnTo>
                  <a:lnTo>
                    <a:pt x="0" y="0"/>
                  </a:lnTo>
                  <a:lnTo>
                    <a:pt x="0" y="2384942"/>
                  </a:lnTo>
                  <a:cubicBezTo>
                    <a:pt x="6350" y="2893015"/>
                    <a:pt x="331470" y="3322275"/>
                    <a:pt x="784860" y="3481025"/>
                  </a:cubicBezTo>
                  <a:close/>
                </a:path>
              </a:pathLst>
            </a:custGeom>
            <a:solidFill>
              <a:srgbClr val="000000"/>
            </a:solidFill>
          </p:spPr>
        </p:sp>
      </p:grpSp>
      <p:grpSp>
        <p:nvGrpSpPr>
          <p:cNvPr name="Group 8" id="8"/>
          <p:cNvGrpSpPr/>
          <p:nvPr/>
        </p:nvGrpSpPr>
        <p:grpSpPr>
          <a:xfrm rot="0">
            <a:off x="-1517792" y="4115481"/>
            <a:ext cx="2546492" cy="2056038"/>
            <a:chOff x="0" y="0"/>
            <a:chExt cx="6350000" cy="5126990"/>
          </a:xfrm>
        </p:grpSpPr>
        <p:sp>
          <p:nvSpPr>
            <p:cNvPr name="Freeform 9" id="9"/>
            <p:cNvSpPr/>
            <p:nvPr/>
          </p:nvSpPr>
          <p:spPr>
            <a:xfrm flipH="false" flipV="false" rot="0">
              <a:off x="0" y="0"/>
              <a:ext cx="6350000" cy="5126990"/>
            </a:xfrm>
            <a:custGeom>
              <a:avLst/>
              <a:gdLst/>
              <a:ahLst/>
              <a:cxnLst/>
              <a:rect r="r" b="b" t="t" l="l"/>
              <a:pathLst>
                <a:path h="5126990" w="6350000">
                  <a:moveTo>
                    <a:pt x="3528060" y="0"/>
                  </a:moveTo>
                  <a:lnTo>
                    <a:pt x="3440430" y="0"/>
                  </a:lnTo>
                  <a:lnTo>
                    <a:pt x="2821940" y="0"/>
                  </a:lnTo>
                  <a:lnTo>
                    <a:pt x="0" y="0"/>
                  </a:lnTo>
                  <a:lnTo>
                    <a:pt x="2821940" y="2564130"/>
                  </a:lnTo>
                  <a:lnTo>
                    <a:pt x="0" y="5126990"/>
                  </a:lnTo>
                  <a:lnTo>
                    <a:pt x="2821940" y="5126990"/>
                  </a:lnTo>
                  <a:lnTo>
                    <a:pt x="3440430" y="5126990"/>
                  </a:lnTo>
                  <a:lnTo>
                    <a:pt x="3528060" y="5126990"/>
                  </a:lnTo>
                  <a:lnTo>
                    <a:pt x="6350000" y="2564130"/>
                  </a:lnTo>
                  <a:lnTo>
                    <a:pt x="3528060" y="0"/>
                  </a:lnTo>
                  <a:close/>
                </a:path>
              </a:pathLst>
            </a:custGeom>
            <a:solidFill>
              <a:srgbClr val="7EED68"/>
            </a:solidFill>
          </p:spPr>
        </p:sp>
      </p:grpSp>
      <p:sp>
        <p:nvSpPr>
          <p:cNvPr name="Freeform 10" id="10"/>
          <p:cNvSpPr/>
          <p:nvPr/>
        </p:nvSpPr>
        <p:spPr>
          <a:xfrm flipH="false" flipV="false" rot="0">
            <a:off x="7898321" y="2139062"/>
            <a:ext cx="9906021" cy="6263001"/>
          </a:xfrm>
          <a:custGeom>
            <a:avLst/>
            <a:gdLst/>
            <a:ahLst/>
            <a:cxnLst/>
            <a:rect r="r" b="b" t="t" l="l"/>
            <a:pathLst>
              <a:path h="6263001" w="9906021">
                <a:moveTo>
                  <a:pt x="0" y="0"/>
                </a:moveTo>
                <a:lnTo>
                  <a:pt x="9906022" y="0"/>
                </a:lnTo>
                <a:lnTo>
                  <a:pt x="9906022" y="6263001"/>
                </a:lnTo>
                <a:lnTo>
                  <a:pt x="0" y="6263001"/>
                </a:lnTo>
                <a:lnTo>
                  <a:pt x="0" y="0"/>
                </a:lnTo>
                <a:close/>
              </a:path>
            </a:pathLst>
          </a:custGeom>
          <a:blipFill>
            <a:blip r:embed="rId2"/>
            <a:stretch>
              <a:fillRect l="0" t="0" r="0" b="0"/>
            </a:stretch>
          </a:blipFill>
        </p:spPr>
      </p:sp>
      <p:grpSp>
        <p:nvGrpSpPr>
          <p:cNvPr name="Group 11" id="11"/>
          <p:cNvGrpSpPr/>
          <p:nvPr/>
        </p:nvGrpSpPr>
        <p:grpSpPr>
          <a:xfrm rot="0">
            <a:off x="536872" y="3988419"/>
            <a:ext cx="5901734" cy="2310162"/>
            <a:chOff x="0" y="0"/>
            <a:chExt cx="7868978" cy="3080217"/>
          </a:xfrm>
        </p:grpSpPr>
        <p:sp>
          <p:nvSpPr>
            <p:cNvPr name="TextBox 12" id="12"/>
            <p:cNvSpPr txBox="true"/>
            <p:nvPr/>
          </p:nvSpPr>
          <p:spPr>
            <a:xfrm rot="0">
              <a:off x="0" y="123825"/>
              <a:ext cx="7868978" cy="1188510"/>
            </a:xfrm>
            <a:prstGeom prst="rect">
              <a:avLst/>
            </a:prstGeom>
          </p:spPr>
          <p:txBody>
            <a:bodyPr anchor="t" rtlCol="false" tIns="0" lIns="0" bIns="0" rIns="0">
              <a:spAutoFit/>
            </a:bodyPr>
            <a:lstStyle/>
            <a:p>
              <a:pPr algn="ctr" marL="0" indent="0" lvl="0">
                <a:lnSpc>
                  <a:spcPts val="6500"/>
                </a:lnSpc>
              </a:pPr>
              <a:r>
                <a:rPr lang="en-US" sz="6500">
                  <a:solidFill>
                    <a:srgbClr val="7EED68"/>
                  </a:solidFill>
                  <a:latin typeface="Ramabhadra"/>
                </a:rPr>
                <a:t>EDA</a:t>
              </a:r>
            </a:p>
          </p:txBody>
        </p:sp>
        <p:sp>
          <p:nvSpPr>
            <p:cNvPr name="TextBox 13" id="13"/>
            <p:cNvSpPr txBox="true"/>
            <p:nvPr/>
          </p:nvSpPr>
          <p:spPr>
            <a:xfrm rot="0">
              <a:off x="0" y="1692742"/>
              <a:ext cx="7868978" cy="1387475"/>
            </a:xfrm>
            <a:prstGeom prst="rect">
              <a:avLst/>
            </a:prstGeom>
          </p:spPr>
          <p:txBody>
            <a:bodyPr anchor="t" rtlCol="false" tIns="0" lIns="0" bIns="0" rIns="0">
              <a:spAutoFit/>
            </a:bodyPr>
            <a:lstStyle/>
            <a:p>
              <a:pPr algn="ctr">
                <a:lnSpc>
                  <a:spcPts val="4200"/>
                </a:lnSpc>
              </a:pPr>
              <a:r>
                <a:rPr lang="en-US" sz="3000">
                  <a:solidFill>
                    <a:srgbClr val="7EED68"/>
                  </a:solidFill>
                  <a:latin typeface="HK Grotesk Light"/>
                </a:rPr>
                <a:t>Scatter Plot of FHV Data</a:t>
              </a:r>
            </a:p>
            <a:p>
              <a:pPr algn="ctr" marL="0" indent="0" lvl="0">
                <a:lnSpc>
                  <a:spcPts val="4200"/>
                </a:lnSpc>
                <a:spcBef>
                  <a:spcPct val="0"/>
                </a:spcBef>
              </a:pPr>
              <a:r>
                <a:rPr lang="en-US" sz="3000">
                  <a:solidFill>
                    <a:srgbClr val="7EED68"/>
                  </a:solidFill>
                  <a:latin typeface="HK Grotesk Light"/>
                </a:rPr>
                <a:t>(After Correction) </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05173" y="105173"/>
            <a:ext cx="11082324" cy="9543534"/>
          </a:xfrm>
          <a:prstGeom prst="rect">
            <a:avLst/>
          </a:prstGeom>
        </p:spPr>
      </p:pic>
      <p:grpSp>
        <p:nvGrpSpPr>
          <p:cNvPr name="Group 3" id="3"/>
          <p:cNvGrpSpPr/>
          <p:nvPr/>
        </p:nvGrpSpPr>
        <p:grpSpPr>
          <a:xfrm rot="-10800000">
            <a:off x="11551910" y="878236"/>
            <a:ext cx="6826178" cy="9582150"/>
            <a:chOff x="0" y="0"/>
            <a:chExt cx="2354580" cy="3305208"/>
          </a:xfrm>
        </p:grpSpPr>
        <p:sp>
          <p:nvSpPr>
            <p:cNvPr name="Freeform 4" id="4"/>
            <p:cNvSpPr/>
            <p:nvPr/>
          </p:nvSpPr>
          <p:spPr>
            <a:xfrm flipH="false" flipV="false" rot="0">
              <a:off x="0" y="0"/>
              <a:ext cx="2353310" cy="3305208"/>
            </a:xfrm>
            <a:custGeom>
              <a:avLst/>
              <a:gdLst/>
              <a:ahLst/>
              <a:cxnLst/>
              <a:rect r="r" b="b" t="t" l="l"/>
              <a:pathLst>
                <a:path h="3305208" w="2353310">
                  <a:moveTo>
                    <a:pt x="784860" y="3237898"/>
                  </a:moveTo>
                  <a:cubicBezTo>
                    <a:pt x="905510" y="3278538"/>
                    <a:pt x="1042670" y="3305208"/>
                    <a:pt x="1177290" y="3305208"/>
                  </a:cubicBezTo>
                  <a:cubicBezTo>
                    <a:pt x="1311910" y="3305208"/>
                    <a:pt x="1441450" y="3282348"/>
                    <a:pt x="1560830" y="3241708"/>
                  </a:cubicBezTo>
                  <a:cubicBezTo>
                    <a:pt x="1563370" y="3240438"/>
                    <a:pt x="1565910" y="3240438"/>
                    <a:pt x="1568450" y="3239168"/>
                  </a:cubicBezTo>
                  <a:cubicBezTo>
                    <a:pt x="2016760" y="3076608"/>
                    <a:pt x="2346960" y="2647348"/>
                    <a:pt x="2353310" y="2144356"/>
                  </a:cubicBezTo>
                  <a:lnTo>
                    <a:pt x="2353310" y="0"/>
                  </a:lnTo>
                  <a:lnTo>
                    <a:pt x="0" y="0"/>
                  </a:lnTo>
                  <a:lnTo>
                    <a:pt x="0" y="2142750"/>
                  </a:lnTo>
                  <a:cubicBezTo>
                    <a:pt x="6350" y="2649888"/>
                    <a:pt x="331470" y="3079148"/>
                    <a:pt x="784860" y="3237898"/>
                  </a:cubicBezTo>
                  <a:close/>
                </a:path>
              </a:pathLst>
            </a:custGeom>
            <a:solidFill>
              <a:srgbClr val="000000"/>
            </a:solidFill>
          </p:spPr>
        </p:sp>
      </p:grpSp>
      <p:grpSp>
        <p:nvGrpSpPr>
          <p:cNvPr name="Group 5" id="5"/>
          <p:cNvGrpSpPr/>
          <p:nvPr/>
        </p:nvGrpSpPr>
        <p:grpSpPr>
          <a:xfrm rot="0">
            <a:off x="11551910" y="0"/>
            <a:ext cx="6826178" cy="10287000"/>
            <a:chOff x="0" y="0"/>
            <a:chExt cx="2354580" cy="3548335"/>
          </a:xfrm>
        </p:grpSpPr>
        <p:sp>
          <p:nvSpPr>
            <p:cNvPr name="Freeform 6" id="6"/>
            <p:cNvSpPr/>
            <p:nvPr/>
          </p:nvSpPr>
          <p:spPr>
            <a:xfrm flipH="false" flipV="false" rot="0">
              <a:off x="0" y="0"/>
              <a:ext cx="2353310" cy="3548335"/>
            </a:xfrm>
            <a:custGeom>
              <a:avLst/>
              <a:gdLst/>
              <a:ahLst/>
              <a:cxnLst/>
              <a:rect r="r" b="b" t="t" l="l"/>
              <a:pathLst>
                <a:path h="3548335" w="2353310">
                  <a:moveTo>
                    <a:pt x="784860" y="3481025"/>
                  </a:moveTo>
                  <a:cubicBezTo>
                    <a:pt x="905510" y="3521665"/>
                    <a:pt x="1042670" y="3548335"/>
                    <a:pt x="1177290" y="3548335"/>
                  </a:cubicBezTo>
                  <a:cubicBezTo>
                    <a:pt x="1311910" y="3548335"/>
                    <a:pt x="1441450" y="3525475"/>
                    <a:pt x="1560830" y="3484835"/>
                  </a:cubicBezTo>
                  <a:cubicBezTo>
                    <a:pt x="1563370" y="3483565"/>
                    <a:pt x="1565910" y="3483565"/>
                    <a:pt x="1568450" y="3482295"/>
                  </a:cubicBezTo>
                  <a:cubicBezTo>
                    <a:pt x="2016760" y="3319735"/>
                    <a:pt x="2346960" y="2890475"/>
                    <a:pt x="2353310" y="2386734"/>
                  </a:cubicBezTo>
                  <a:lnTo>
                    <a:pt x="2353310" y="0"/>
                  </a:lnTo>
                  <a:lnTo>
                    <a:pt x="0" y="0"/>
                  </a:lnTo>
                  <a:lnTo>
                    <a:pt x="0" y="2384942"/>
                  </a:lnTo>
                  <a:cubicBezTo>
                    <a:pt x="6350" y="2893015"/>
                    <a:pt x="331470" y="3322275"/>
                    <a:pt x="784860" y="3481025"/>
                  </a:cubicBezTo>
                  <a:close/>
                </a:path>
              </a:pathLst>
            </a:custGeom>
            <a:solidFill>
              <a:srgbClr val="FFD034"/>
            </a:solidFill>
          </p:spPr>
        </p:sp>
      </p:grpSp>
      <p:grpSp>
        <p:nvGrpSpPr>
          <p:cNvPr name="Group 7" id="7"/>
          <p:cNvGrpSpPr/>
          <p:nvPr/>
        </p:nvGrpSpPr>
        <p:grpSpPr>
          <a:xfrm rot="0">
            <a:off x="12088783" y="3721859"/>
            <a:ext cx="5752434" cy="2310162"/>
            <a:chOff x="0" y="0"/>
            <a:chExt cx="7669912" cy="3080217"/>
          </a:xfrm>
        </p:grpSpPr>
        <p:sp>
          <p:nvSpPr>
            <p:cNvPr name="TextBox 8" id="8"/>
            <p:cNvSpPr txBox="true"/>
            <p:nvPr/>
          </p:nvSpPr>
          <p:spPr>
            <a:xfrm rot="0">
              <a:off x="0" y="123825"/>
              <a:ext cx="7669912" cy="1188510"/>
            </a:xfrm>
            <a:prstGeom prst="rect">
              <a:avLst/>
            </a:prstGeom>
          </p:spPr>
          <p:txBody>
            <a:bodyPr anchor="t" rtlCol="false" tIns="0" lIns="0" bIns="0" rIns="0">
              <a:spAutoFit/>
            </a:bodyPr>
            <a:lstStyle/>
            <a:p>
              <a:pPr algn="ctr" marL="0" indent="0" lvl="0">
                <a:lnSpc>
                  <a:spcPts val="6500"/>
                </a:lnSpc>
              </a:pPr>
              <a:r>
                <a:rPr lang="en-US" sz="6500">
                  <a:solidFill>
                    <a:srgbClr val="000000"/>
                  </a:solidFill>
                  <a:latin typeface="Ramabhadra"/>
                </a:rPr>
                <a:t>EDA</a:t>
              </a:r>
            </a:p>
          </p:txBody>
        </p:sp>
        <p:sp>
          <p:nvSpPr>
            <p:cNvPr name="TextBox 9" id="9"/>
            <p:cNvSpPr txBox="true"/>
            <p:nvPr/>
          </p:nvSpPr>
          <p:spPr>
            <a:xfrm rot="0">
              <a:off x="0" y="1692742"/>
              <a:ext cx="7669912" cy="1387475"/>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HK Grotesk"/>
                </a:rPr>
                <a:t>Top Ten Pickup Locations by Trip Distance of Taxi Data</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691360" y="903976"/>
            <a:ext cx="13085066" cy="9039047"/>
          </a:xfrm>
          <a:prstGeom prst="rect">
            <a:avLst/>
          </a:prstGeom>
        </p:spPr>
      </p:pic>
      <p:grpSp>
        <p:nvGrpSpPr>
          <p:cNvPr name="Group 3" id="3"/>
          <p:cNvGrpSpPr/>
          <p:nvPr/>
        </p:nvGrpSpPr>
        <p:grpSpPr>
          <a:xfrm rot="0">
            <a:off x="11551910" y="0"/>
            <a:ext cx="6826178" cy="10287000"/>
            <a:chOff x="0" y="0"/>
            <a:chExt cx="2354580" cy="3548335"/>
          </a:xfrm>
        </p:grpSpPr>
        <p:sp>
          <p:nvSpPr>
            <p:cNvPr name="Freeform 4" id="4"/>
            <p:cNvSpPr/>
            <p:nvPr/>
          </p:nvSpPr>
          <p:spPr>
            <a:xfrm flipH="false" flipV="false" rot="0">
              <a:off x="0" y="0"/>
              <a:ext cx="2353310" cy="3548335"/>
            </a:xfrm>
            <a:custGeom>
              <a:avLst/>
              <a:gdLst/>
              <a:ahLst/>
              <a:cxnLst/>
              <a:rect r="r" b="b" t="t" l="l"/>
              <a:pathLst>
                <a:path h="3548335" w="2353310">
                  <a:moveTo>
                    <a:pt x="784860" y="3481025"/>
                  </a:moveTo>
                  <a:cubicBezTo>
                    <a:pt x="905510" y="3521665"/>
                    <a:pt x="1042670" y="3548335"/>
                    <a:pt x="1177290" y="3548335"/>
                  </a:cubicBezTo>
                  <a:cubicBezTo>
                    <a:pt x="1311910" y="3548335"/>
                    <a:pt x="1441450" y="3525475"/>
                    <a:pt x="1560830" y="3484835"/>
                  </a:cubicBezTo>
                  <a:cubicBezTo>
                    <a:pt x="1563370" y="3483565"/>
                    <a:pt x="1565910" y="3483565"/>
                    <a:pt x="1568450" y="3482295"/>
                  </a:cubicBezTo>
                  <a:cubicBezTo>
                    <a:pt x="2016760" y="3319735"/>
                    <a:pt x="2346960" y="2890475"/>
                    <a:pt x="2353310" y="2386734"/>
                  </a:cubicBezTo>
                  <a:lnTo>
                    <a:pt x="2353310" y="0"/>
                  </a:lnTo>
                  <a:lnTo>
                    <a:pt x="0" y="0"/>
                  </a:lnTo>
                  <a:lnTo>
                    <a:pt x="0" y="2384942"/>
                  </a:lnTo>
                  <a:cubicBezTo>
                    <a:pt x="6350" y="2893015"/>
                    <a:pt x="331470" y="3322275"/>
                    <a:pt x="784860" y="3481025"/>
                  </a:cubicBezTo>
                  <a:close/>
                </a:path>
              </a:pathLst>
            </a:custGeom>
            <a:solidFill>
              <a:srgbClr val="000000"/>
            </a:solidFill>
          </p:spPr>
        </p:sp>
      </p:grpSp>
      <p:grpSp>
        <p:nvGrpSpPr>
          <p:cNvPr name="Group 5" id="5"/>
          <p:cNvGrpSpPr/>
          <p:nvPr/>
        </p:nvGrpSpPr>
        <p:grpSpPr>
          <a:xfrm rot="-10800000">
            <a:off x="11551910" y="0"/>
            <a:ext cx="6826178" cy="10287000"/>
            <a:chOff x="0" y="0"/>
            <a:chExt cx="2354580" cy="3548335"/>
          </a:xfrm>
        </p:grpSpPr>
        <p:sp>
          <p:nvSpPr>
            <p:cNvPr name="Freeform 6" id="6"/>
            <p:cNvSpPr/>
            <p:nvPr/>
          </p:nvSpPr>
          <p:spPr>
            <a:xfrm flipH="false" flipV="false" rot="0">
              <a:off x="0" y="0"/>
              <a:ext cx="2353310" cy="3548335"/>
            </a:xfrm>
            <a:custGeom>
              <a:avLst/>
              <a:gdLst/>
              <a:ahLst/>
              <a:cxnLst/>
              <a:rect r="r" b="b" t="t" l="l"/>
              <a:pathLst>
                <a:path h="3548335" w="2353310">
                  <a:moveTo>
                    <a:pt x="784860" y="3481025"/>
                  </a:moveTo>
                  <a:cubicBezTo>
                    <a:pt x="905510" y="3521665"/>
                    <a:pt x="1042670" y="3548335"/>
                    <a:pt x="1177290" y="3548335"/>
                  </a:cubicBezTo>
                  <a:cubicBezTo>
                    <a:pt x="1311910" y="3548335"/>
                    <a:pt x="1441450" y="3525475"/>
                    <a:pt x="1560830" y="3484835"/>
                  </a:cubicBezTo>
                  <a:cubicBezTo>
                    <a:pt x="1563370" y="3483565"/>
                    <a:pt x="1565910" y="3483565"/>
                    <a:pt x="1568450" y="3482295"/>
                  </a:cubicBezTo>
                  <a:cubicBezTo>
                    <a:pt x="2016760" y="3319735"/>
                    <a:pt x="2346960" y="2890475"/>
                    <a:pt x="2353310" y="2386734"/>
                  </a:cubicBezTo>
                  <a:lnTo>
                    <a:pt x="2353310" y="0"/>
                  </a:lnTo>
                  <a:lnTo>
                    <a:pt x="0" y="0"/>
                  </a:lnTo>
                  <a:lnTo>
                    <a:pt x="0" y="2384942"/>
                  </a:lnTo>
                  <a:cubicBezTo>
                    <a:pt x="6350" y="2893015"/>
                    <a:pt x="331470" y="3322275"/>
                    <a:pt x="784860" y="3481025"/>
                  </a:cubicBezTo>
                  <a:close/>
                </a:path>
              </a:pathLst>
            </a:custGeom>
            <a:solidFill>
              <a:srgbClr val="7EED68"/>
            </a:solidFill>
          </p:spPr>
        </p:sp>
      </p:grpSp>
      <p:grpSp>
        <p:nvGrpSpPr>
          <p:cNvPr name="Group 7" id="7"/>
          <p:cNvGrpSpPr/>
          <p:nvPr/>
        </p:nvGrpSpPr>
        <p:grpSpPr>
          <a:xfrm rot="0">
            <a:off x="12014133" y="3988419"/>
            <a:ext cx="5901734" cy="2310162"/>
            <a:chOff x="0" y="0"/>
            <a:chExt cx="7868978" cy="3080217"/>
          </a:xfrm>
        </p:grpSpPr>
        <p:sp>
          <p:nvSpPr>
            <p:cNvPr name="TextBox 8" id="8"/>
            <p:cNvSpPr txBox="true"/>
            <p:nvPr/>
          </p:nvSpPr>
          <p:spPr>
            <a:xfrm rot="0">
              <a:off x="0" y="123825"/>
              <a:ext cx="7868978" cy="1188510"/>
            </a:xfrm>
            <a:prstGeom prst="rect">
              <a:avLst/>
            </a:prstGeom>
          </p:spPr>
          <p:txBody>
            <a:bodyPr anchor="t" rtlCol="false" tIns="0" lIns="0" bIns="0" rIns="0">
              <a:spAutoFit/>
            </a:bodyPr>
            <a:lstStyle/>
            <a:p>
              <a:pPr algn="ctr" marL="0" indent="0" lvl="0">
                <a:lnSpc>
                  <a:spcPts val="6500"/>
                </a:lnSpc>
              </a:pPr>
              <a:r>
                <a:rPr lang="en-US" sz="6500">
                  <a:solidFill>
                    <a:srgbClr val="000000"/>
                  </a:solidFill>
                  <a:latin typeface="Ramabhadra"/>
                </a:rPr>
                <a:t>EDA</a:t>
              </a:r>
            </a:p>
          </p:txBody>
        </p:sp>
        <p:sp>
          <p:nvSpPr>
            <p:cNvPr name="TextBox 9" id="9"/>
            <p:cNvSpPr txBox="true"/>
            <p:nvPr/>
          </p:nvSpPr>
          <p:spPr>
            <a:xfrm rot="0">
              <a:off x="0" y="1692742"/>
              <a:ext cx="7868978" cy="1387475"/>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HK Grotesk Light"/>
                </a:rPr>
                <a:t>Top Ten Pickup Locations by Trip Distance of FHV Data</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D034"/>
        </a:solidFill>
      </p:bgPr>
    </p:bg>
    <p:spTree>
      <p:nvGrpSpPr>
        <p:cNvPr id="1" name=""/>
        <p:cNvGrpSpPr/>
        <p:nvPr/>
      </p:nvGrpSpPr>
      <p:grpSpPr>
        <a:xfrm>
          <a:off x="0" y="0"/>
          <a:ext cx="0" cy="0"/>
          <a:chOff x="0" y="0"/>
          <a:chExt cx="0" cy="0"/>
        </a:xfrm>
      </p:grpSpPr>
      <p:grpSp>
        <p:nvGrpSpPr>
          <p:cNvPr name="Group 2" id="2"/>
          <p:cNvGrpSpPr/>
          <p:nvPr/>
        </p:nvGrpSpPr>
        <p:grpSpPr>
          <a:xfrm rot="-10800000">
            <a:off x="-400777" y="1790289"/>
            <a:ext cx="3767019" cy="7513339"/>
            <a:chOff x="0" y="0"/>
            <a:chExt cx="5022691" cy="10017785"/>
          </a:xfrm>
        </p:grpSpPr>
        <p:sp>
          <p:nvSpPr>
            <p:cNvPr name="Freeform 3" id="3"/>
            <p:cNvSpPr/>
            <p:nvPr/>
          </p:nvSpPr>
          <p:spPr>
            <a:xfrm flipH="false" flipV="false" rot="-10800000">
              <a:off x="0" y="0"/>
              <a:ext cx="5022691" cy="5022691"/>
            </a:xfrm>
            <a:custGeom>
              <a:avLst/>
              <a:gdLst/>
              <a:ahLst/>
              <a:cxnLst/>
              <a:rect r="r" b="b" t="t" l="l"/>
              <a:pathLst>
                <a:path h="5022691" w="5022691">
                  <a:moveTo>
                    <a:pt x="0" y="0"/>
                  </a:moveTo>
                  <a:lnTo>
                    <a:pt x="5022691" y="0"/>
                  </a:lnTo>
                  <a:lnTo>
                    <a:pt x="5022691" y="5022691"/>
                  </a:lnTo>
                  <a:lnTo>
                    <a:pt x="0" y="5022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10800000">
              <a:off x="0" y="4995093"/>
              <a:ext cx="5022691" cy="5022691"/>
            </a:xfrm>
            <a:custGeom>
              <a:avLst/>
              <a:gdLst/>
              <a:ahLst/>
              <a:cxnLst/>
              <a:rect r="r" b="b" t="t" l="l"/>
              <a:pathLst>
                <a:path h="5022691" w="5022691">
                  <a:moveTo>
                    <a:pt x="0" y="5022692"/>
                  </a:moveTo>
                  <a:lnTo>
                    <a:pt x="5022691" y="5022692"/>
                  </a:lnTo>
                  <a:lnTo>
                    <a:pt x="5022691" y="0"/>
                  </a:lnTo>
                  <a:lnTo>
                    <a:pt x="0" y="0"/>
                  </a:lnTo>
                  <a:lnTo>
                    <a:pt x="0" y="5022692"/>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4254761">
            <a:off x="9745623" y="3509976"/>
            <a:ext cx="9609403" cy="9594028"/>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00000"/>
            </a:solidFill>
          </p:spPr>
        </p:sp>
      </p:grpSp>
      <p:grpSp>
        <p:nvGrpSpPr>
          <p:cNvPr name="Group 7" id="7"/>
          <p:cNvGrpSpPr/>
          <p:nvPr/>
        </p:nvGrpSpPr>
        <p:grpSpPr>
          <a:xfrm rot="0">
            <a:off x="-90088" y="0"/>
            <a:ext cx="18468177" cy="704850"/>
            <a:chOff x="0" y="0"/>
            <a:chExt cx="6186311" cy="236105"/>
          </a:xfrm>
        </p:grpSpPr>
        <p:sp>
          <p:nvSpPr>
            <p:cNvPr name="Freeform 8" id="8"/>
            <p:cNvSpPr/>
            <p:nvPr/>
          </p:nvSpPr>
          <p:spPr>
            <a:xfrm flipH="false" flipV="false" rot="0">
              <a:off x="0" y="0"/>
              <a:ext cx="6186311" cy="236105"/>
            </a:xfrm>
            <a:custGeom>
              <a:avLst/>
              <a:gdLst/>
              <a:ahLst/>
              <a:cxnLst/>
              <a:rect r="r" b="b" t="t" l="l"/>
              <a:pathLst>
                <a:path h="236105" w="6186311">
                  <a:moveTo>
                    <a:pt x="0" y="0"/>
                  </a:moveTo>
                  <a:lnTo>
                    <a:pt x="6186311" y="0"/>
                  </a:lnTo>
                  <a:lnTo>
                    <a:pt x="6186311" y="236105"/>
                  </a:lnTo>
                  <a:lnTo>
                    <a:pt x="0" y="236105"/>
                  </a:lnTo>
                  <a:close/>
                </a:path>
              </a:pathLst>
            </a:custGeom>
            <a:solidFill>
              <a:srgbClr val="000000">
                <a:alpha val="0"/>
              </a:srgbClr>
            </a:solidFill>
          </p:spPr>
        </p:sp>
      </p:grpSp>
      <p:sp>
        <p:nvSpPr>
          <p:cNvPr name="TextBox 9" id="9"/>
          <p:cNvSpPr txBox="true"/>
          <p:nvPr/>
        </p:nvSpPr>
        <p:spPr>
          <a:xfrm rot="0">
            <a:off x="3808955" y="4868768"/>
            <a:ext cx="5532954" cy="1333500"/>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000000"/>
                </a:solidFill>
                <a:latin typeface="Ramabhadra"/>
              </a:rPr>
              <a:t>CONTENT</a:t>
            </a:r>
          </a:p>
        </p:txBody>
      </p:sp>
      <p:sp>
        <p:nvSpPr>
          <p:cNvPr name="TextBox 10" id="10"/>
          <p:cNvSpPr txBox="true"/>
          <p:nvPr/>
        </p:nvSpPr>
        <p:spPr>
          <a:xfrm rot="0">
            <a:off x="11487754" y="3009488"/>
            <a:ext cx="3945142" cy="4775835"/>
          </a:xfrm>
          <a:prstGeom prst="rect">
            <a:avLst/>
          </a:prstGeom>
        </p:spPr>
        <p:txBody>
          <a:bodyPr anchor="t" rtlCol="false" tIns="0" lIns="0" bIns="0" rIns="0">
            <a:spAutoFit/>
          </a:bodyPr>
          <a:lstStyle/>
          <a:p>
            <a:pPr algn="l">
              <a:lnSpc>
                <a:spcPts val="6420"/>
              </a:lnSpc>
            </a:pPr>
            <a:r>
              <a:rPr lang="en-US" sz="3000">
                <a:solidFill>
                  <a:srgbClr val="000000"/>
                </a:solidFill>
                <a:latin typeface="HK Grotesk Light"/>
              </a:rPr>
              <a:t>INTRODUCTION</a:t>
            </a:r>
          </a:p>
          <a:p>
            <a:pPr algn="l">
              <a:lnSpc>
                <a:spcPts val="6420"/>
              </a:lnSpc>
            </a:pPr>
            <a:r>
              <a:rPr lang="en-US" sz="3000">
                <a:solidFill>
                  <a:srgbClr val="000000"/>
                </a:solidFill>
                <a:latin typeface="HK Grotesk"/>
              </a:rPr>
              <a:t>PROBLEM DEFINITION</a:t>
            </a:r>
          </a:p>
          <a:p>
            <a:pPr algn="l">
              <a:lnSpc>
                <a:spcPts val="6420"/>
              </a:lnSpc>
            </a:pPr>
            <a:r>
              <a:rPr lang="en-US" sz="3000">
                <a:solidFill>
                  <a:srgbClr val="000000"/>
                </a:solidFill>
                <a:latin typeface="HK Grotesk"/>
              </a:rPr>
              <a:t>HYPOTHESIS</a:t>
            </a:r>
          </a:p>
          <a:p>
            <a:pPr algn="l">
              <a:lnSpc>
                <a:spcPts val="6420"/>
              </a:lnSpc>
            </a:pPr>
            <a:r>
              <a:rPr lang="en-US" sz="3000" u="none">
                <a:solidFill>
                  <a:srgbClr val="000000"/>
                </a:solidFill>
                <a:latin typeface="HK Grotesk Light"/>
              </a:rPr>
              <a:t>DATASET USED</a:t>
            </a:r>
          </a:p>
          <a:p>
            <a:pPr algn="l">
              <a:lnSpc>
                <a:spcPts val="6420"/>
              </a:lnSpc>
            </a:pPr>
            <a:r>
              <a:rPr lang="en-US" sz="3000" u="none">
                <a:solidFill>
                  <a:srgbClr val="000000"/>
                </a:solidFill>
                <a:latin typeface="HK Grotesk Light"/>
              </a:rPr>
              <a:t>EDA</a:t>
            </a:r>
          </a:p>
          <a:p>
            <a:pPr algn="l">
              <a:lnSpc>
                <a:spcPts val="6420"/>
              </a:lnSpc>
            </a:pPr>
            <a:r>
              <a:rPr lang="en-US" sz="3000" u="none">
                <a:solidFill>
                  <a:srgbClr val="000000"/>
                </a:solidFill>
                <a:latin typeface="HK Grotesk Light"/>
              </a:rPr>
              <a:t>CONCLUSION</a:t>
            </a:r>
          </a:p>
        </p:txBody>
      </p:sp>
      <p:grpSp>
        <p:nvGrpSpPr>
          <p:cNvPr name="Group 11" id="11"/>
          <p:cNvGrpSpPr/>
          <p:nvPr/>
        </p:nvGrpSpPr>
        <p:grpSpPr>
          <a:xfrm rot="0">
            <a:off x="9784622" y="2901037"/>
            <a:ext cx="1400485" cy="5405953"/>
            <a:chOff x="0" y="0"/>
            <a:chExt cx="368852" cy="1423790"/>
          </a:xfrm>
        </p:grpSpPr>
        <p:sp>
          <p:nvSpPr>
            <p:cNvPr name="Freeform 12" id="12"/>
            <p:cNvSpPr/>
            <p:nvPr/>
          </p:nvSpPr>
          <p:spPr>
            <a:xfrm flipH="false" flipV="false" rot="0">
              <a:off x="0" y="0"/>
              <a:ext cx="368852" cy="1423790"/>
            </a:xfrm>
            <a:custGeom>
              <a:avLst/>
              <a:gdLst/>
              <a:ahLst/>
              <a:cxnLst/>
              <a:rect r="r" b="b" t="t" l="l"/>
              <a:pathLst>
                <a:path h="1423790" w="368852">
                  <a:moveTo>
                    <a:pt x="0" y="0"/>
                  </a:moveTo>
                  <a:lnTo>
                    <a:pt x="368852" y="0"/>
                  </a:lnTo>
                  <a:lnTo>
                    <a:pt x="368852" y="1423790"/>
                  </a:lnTo>
                  <a:lnTo>
                    <a:pt x="0" y="1423790"/>
                  </a:lnTo>
                  <a:close/>
                </a:path>
              </a:pathLst>
            </a:custGeom>
            <a:solidFill>
              <a:srgbClr val="000000"/>
            </a:solidFill>
          </p:spPr>
        </p:sp>
        <p:sp>
          <p:nvSpPr>
            <p:cNvPr name="TextBox 13" id="13"/>
            <p:cNvSpPr txBox="true"/>
            <p:nvPr/>
          </p:nvSpPr>
          <p:spPr>
            <a:xfrm>
              <a:off x="0" y="-19050"/>
              <a:ext cx="368852" cy="1442840"/>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9996654" y="3224525"/>
            <a:ext cx="937219" cy="657225"/>
          </a:xfrm>
          <a:prstGeom prst="rect">
            <a:avLst/>
          </a:prstGeom>
        </p:spPr>
        <p:txBody>
          <a:bodyPr anchor="t" rtlCol="false" tIns="0" lIns="0" bIns="0" rIns="0">
            <a:spAutoFit/>
          </a:bodyPr>
          <a:lstStyle/>
          <a:p>
            <a:pPr algn="ctr">
              <a:lnSpc>
                <a:spcPts val="5126"/>
              </a:lnSpc>
            </a:pPr>
            <a:r>
              <a:rPr lang="en-US" sz="4271">
                <a:solidFill>
                  <a:srgbClr val="FFD034"/>
                </a:solidFill>
                <a:latin typeface="Oswald Bold Italics"/>
              </a:rPr>
              <a:t>01</a:t>
            </a:r>
          </a:p>
        </p:txBody>
      </p:sp>
      <p:sp>
        <p:nvSpPr>
          <p:cNvPr name="TextBox 15" id="15"/>
          <p:cNvSpPr txBox="true"/>
          <p:nvPr/>
        </p:nvSpPr>
        <p:spPr>
          <a:xfrm rot="0">
            <a:off x="9996654" y="4021644"/>
            <a:ext cx="937219" cy="657225"/>
          </a:xfrm>
          <a:prstGeom prst="rect">
            <a:avLst/>
          </a:prstGeom>
        </p:spPr>
        <p:txBody>
          <a:bodyPr anchor="t" rtlCol="false" tIns="0" lIns="0" bIns="0" rIns="0">
            <a:spAutoFit/>
          </a:bodyPr>
          <a:lstStyle/>
          <a:p>
            <a:pPr algn="ctr">
              <a:lnSpc>
                <a:spcPts val="5126"/>
              </a:lnSpc>
            </a:pPr>
            <a:r>
              <a:rPr lang="en-US" sz="4271">
                <a:solidFill>
                  <a:srgbClr val="FFD034"/>
                </a:solidFill>
                <a:latin typeface="Oswald Bold Italics"/>
              </a:rPr>
              <a:t>02</a:t>
            </a:r>
          </a:p>
        </p:txBody>
      </p:sp>
      <p:sp>
        <p:nvSpPr>
          <p:cNvPr name="TextBox 16" id="16"/>
          <p:cNvSpPr txBox="true"/>
          <p:nvPr/>
        </p:nvSpPr>
        <p:spPr>
          <a:xfrm rot="0">
            <a:off x="9996654" y="4902801"/>
            <a:ext cx="937219" cy="657225"/>
          </a:xfrm>
          <a:prstGeom prst="rect">
            <a:avLst/>
          </a:prstGeom>
        </p:spPr>
        <p:txBody>
          <a:bodyPr anchor="t" rtlCol="false" tIns="0" lIns="0" bIns="0" rIns="0">
            <a:spAutoFit/>
          </a:bodyPr>
          <a:lstStyle/>
          <a:p>
            <a:pPr algn="ctr">
              <a:lnSpc>
                <a:spcPts val="5126"/>
              </a:lnSpc>
            </a:pPr>
            <a:r>
              <a:rPr lang="en-US" sz="4271">
                <a:solidFill>
                  <a:srgbClr val="FFD034"/>
                </a:solidFill>
                <a:latin typeface="Oswald Bold Italics"/>
              </a:rPr>
              <a:t>03</a:t>
            </a:r>
          </a:p>
        </p:txBody>
      </p:sp>
      <p:sp>
        <p:nvSpPr>
          <p:cNvPr name="TextBox 17" id="17"/>
          <p:cNvSpPr txBox="true"/>
          <p:nvPr/>
        </p:nvSpPr>
        <p:spPr>
          <a:xfrm rot="0">
            <a:off x="9996654" y="5699921"/>
            <a:ext cx="937219" cy="657225"/>
          </a:xfrm>
          <a:prstGeom prst="rect">
            <a:avLst/>
          </a:prstGeom>
        </p:spPr>
        <p:txBody>
          <a:bodyPr anchor="t" rtlCol="false" tIns="0" lIns="0" bIns="0" rIns="0">
            <a:spAutoFit/>
          </a:bodyPr>
          <a:lstStyle/>
          <a:p>
            <a:pPr algn="ctr">
              <a:lnSpc>
                <a:spcPts val="5126"/>
              </a:lnSpc>
            </a:pPr>
            <a:r>
              <a:rPr lang="en-US" sz="4271">
                <a:solidFill>
                  <a:srgbClr val="FFD034"/>
                </a:solidFill>
                <a:latin typeface="Oswald Bold Italics"/>
              </a:rPr>
              <a:t>04</a:t>
            </a:r>
          </a:p>
        </p:txBody>
      </p:sp>
      <p:sp>
        <p:nvSpPr>
          <p:cNvPr name="TextBox 18" id="18"/>
          <p:cNvSpPr txBox="true"/>
          <p:nvPr/>
        </p:nvSpPr>
        <p:spPr>
          <a:xfrm rot="0">
            <a:off x="10016255" y="6492297"/>
            <a:ext cx="937219" cy="657225"/>
          </a:xfrm>
          <a:prstGeom prst="rect">
            <a:avLst/>
          </a:prstGeom>
        </p:spPr>
        <p:txBody>
          <a:bodyPr anchor="t" rtlCol="false" tIns="0" lIns="0" bIns="0" rIns="0">
            <a:spAutoFit/>
          </a:bodyPr>
          <a:lstStyle/>
          <a:p>
            <a:pPr algn="ctr">
              <a:lnSpc>
                <a:spcPts val="5126"/>
              </a:lnSpc>
            </a:pPr>
            <a:r>
              <a:rPr lang="en-US" sz="4271">
                <a:solidFill>
                  <a:srgbClr val="FFD034"/>
                </a:solidFill>
                <a:latin typeface="Oswald Bold Italics"/>
              </a:rPr>
              <a:t>05</a:t>
            </a:r>
          </a:p>
        </p:txBody>
      </p:sp>
      <p:sp>
        <p:nvSpPr>
          <p:cNvPr name="TextBox 19" id="19"/>
          <p:cNvSpPr txBox="true"/>
          <p:nvPr/>
        </p:nvSpPr>
        <p:spPr>
          <a:xfrm rot="0">
            <a:off x="10016255" y="7282872"/>
            <a:ext cx="937219" cy="657225"/>
          </a:xfrm>
          <a:prstGeom prst="rect">
            <a:avLst/>
          </a:prstGeom>
        </p:spPr>
        <p:txBody>
          <a:bodyPr anchor="t" rtlCol="false" tIns="0" lIns="0" bIns="0" rIns="0">
            <a:spAutoFit/>
          </a:bodyPr>
          <a:lstStyle/>
          <a:p>
            <a:pPr algn="ctr">
              <a:lnSpc>
                <a:spcPts val="5126"/>
              </a:lnSpc>
            </a:pPr>
            <a:r>
              <a:rPr lang="en-US" sz="4271">
                <a:solidFill>
                  <a:srgbClr val="FFD034"/>
                </a:solidFill>
                <a:latin typeface="Oswald Bold Italics"/>
              </a:rPr>
              <a:t>06</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6243939" y="-633489"/>
            <a:ext cx="12878293" cy="11787546"/>
          </a:xfrm>
          <a:prstGeom prst="rect">
            <a:avLst/>
          </a:prstGeom>
        </p:spPr>
      </p:pic>
      <p:grpSp>
        <p:nvGrpSpPr>
          <p:cNvPr name="Group 3" id="3"/>
          <p:cNvGrpSpPr/>
          <p:nvPr/>
        </p:nvGrpSpPr>
        <p:grpSpPr>
          <a:xfrm rot="-10800000">
            <a:off x="-45044" y="704850"/>
            <a:ext cx="6826178" cy="9582150"/>
            <a:chOff x="0" y="0"/>
            <a:chExt cx="2354580" cy="3305208"/>
          </a:xfrm>
        </p:grpSpPr>
        <p:sp>
          <p:nvSpPr>
            <p:cNvPr name="Freeform 4" id="4"/>
            <p:cNvSpPr/>
            <p:nvPr/>
          </p:nvSpPr>
          <p:spPr>
            <a:xfrm flipH="false" flipV="false" rot="0">
              <a:off x="0" y="0"/>
              <a:ext cx="2353310" cy="3305208"/>
            </a:xfrm>
            <a:custGeom>
              <a:avLst/>
              <a:gdLst/>
              <a:ahLst/>
              <a:cxnLst/>
              <a:rect r="r" b="b" t="t" l="l"/>
              <a:pathLst>
                <a:path h="3305208" w="2353310">
                  <a:moveTo>
                    <a:pt x="784860" y="3237898"/>
                  </a:moveTo>
                  <a:cubicBezTo>
                    <a:pt x="905510" y="3278538"/>
                    <a:pt x="1042670" y="3305208"/>
                    <a:pt x="1177290" y="3305208"/>
                  </a:cubicBezTo>
                  <a:cubicBezTo>
                    <a:pt x="1311910" y="3305208"/>
                    <a:pt x="1441450" y="3282348"/>
                    <a:pt x="1560830" y="3241708"/>
                  </a:cubicBezTo>
                  <a:cubicBezTo>
                    <a:pt x="1563370" y="3240438"/>
                    <a:pt x="1565910" y="3240438"/>
                    <a:pt x="1568450" y="3239168"/>
                  </a:cubicBezTo>
                  <a:cubicBezTo>
                    <a:pt x="2016760" y="3076608"/>
                    <a:pt x="2346960" y="2647348"/>
                    <a:pt x="2353310" y="2144356"/>
                  </a:cubicBezTo>
                  <a:lnTo>
                    <a:pt x="2353310" y="0"/>
                  </a:lnTo>
                  <a:lnTo>
                    <a:pt x="0" y="0"/>
                  </a:lnTo>
                  <a:lnTo>
                    <a:pt x="0" y="2142750"/>
                  </a:lnTo>
                  <a:cubicBezTo>
                    <a:pt x="6350" y="2649888"/>
                    <a:pt x="331470" y="3079148"/>
                    <a:pt x="784860" y="3237898"/>
                  </a:cubicBezTo>
                  <a:close/>
                </a:path>
              </a:pathLst>
            </a:custGeom>
            <a:solidFill>
              <a:srgbClr val="000000"/>
            </a:solidFill>
          </p:spPr>
        </p:sp>
      </p:grpSp>
      <p:grpSp>
        <p:nvGrpSpPr>
          <p:cNvPr name="Group 5" id="5"/>
          <p:cNvGrpSpPr/>
          <p:nvPr/>
        </p:nvGrpSpPr>
        <p:grpSpPr>
          <a:xfrm rot="0">
            <a:off x="-45044" y="-149297"/>
            <a:ext cx="6826178" cy="10436297"/>
            <a:chOff x="0" y="0"/>
            <a:chExt cx="2354580" cy="3599832"/>
          </a:xfrm>
        </p:grpSpPr>
        <p:sp>
          <p:nvSpPr>
            <p:cNvPr name="Freeform 6" id="6"/>
            <p:cNvSpPr/>
            <p:nvPr/>
          </p:nvSpPr>
          <p:spPr>
            <a:xfrm flipH="false" flipV="false" rot="0">
              <a:off x="0" y="0"/>
              <a:ext cx="2353310" cy="3599833"/>
            </a:xfrm>
            <a:custGeom>
              <a:avLst/>
              <a:gdLst/>
              <a:ahLst/>
              <a:cxnLst/>
              <a:rect r="r" b="b" t="t" l="l"/>
              <a:pathLst>
                <a:path h="3599833" w="2353310">
                  <a:moveTo>
                    <a:pt x="784860" y="3532522"/>
                  </a:moveTo>
                  <a:cubicBezTo>
                    <a:pt x="905510" y="3573163"/>
                    <a:pt x="1042670" y="3599833"/>
                    <a:pt x="1177290" y="3599833"/>
                  </a:cubicBezTo>
                  <a:cubicBezTo>
                    <a:pt x="1311910" y="3599833"/>
                    <a:pt x="1441450" y="3576972"/>
                    <a:pt x="1560830" y="3536333"/>
                  </a:cubicBezTo>
                  <a:cubicBezTo>
                    <a:pt x="1563370" y="3535063"/>
                    <a:pt x="1565910" y="3535063"/>
                    <a:pt x="1568450" y="3533792"/>
                  </a:cubicBezTo>
                  <a:cubicBezTo>
                    <a:pt x="2016760" y="3371233"/>
                    <a:pt x="2346960" y="2941972"/>
                    <a:pt x="2353310" y="2438073"/>
                  </a:cubicBezTo>
                  <a:lnTo>
                    <a:pt x="2353310" y="0"/>
                  </a:lnTo>
                  <a:lnTo>
                    <a:pt x="0" y="0"/>
                  </a:lnTo>
                  <a:lnTo>
                    <a:pt x="0" y="2436241"/>
                  </a:lnTo>
                  <a:cubicBezTo>
                    <a:pt x="6350" y="2944512"/>
                    <a:pt x="331470" y="3373772"/>
                    <a:pt x="784860" y="3532522"/>
                  </a:cubicBezTo>
                  <a:close/>
                </a:path>
              </a:pathLst>
            </a:custGeom>
            <a:solidFill>
              <a:srgbClr val="FFD034"/>
            </a:solidFill>
          </p:spPr>
        </p:sp>
      </p:grpSp>
      <p:grpSp>
        <p:nvGrpSpPr>
          <p:cNvPr name="Group 7" id="7"/>
          <p:cNvGrpSpPr/>
          <p:nvPr/>
        </p:nvGrpSpPr>
        <p:grpSpPr>
          <a:xfrm rot="0">
            <a:off x="491828" y="4255119"/>
            <a:ext cx="5752434" cy="1776762"/>
            <a:chOff x="0" y="0"/>
            <a:chExt cx="7669912" cy="2369017"/>
          </a:xfrm>
        </p:grpSpPr>
        <p:sp>
          <p:nvSpPr>
            <p:cNvPr name="TextBox 8" id="8"/>
            <p:cNvSpPr txBox="true"/>
            <p:nvPr/>
          </p:nvSpPr>
          <p:spPr>
            <a:xfrm rot="0">
              <a:off x="0" y="123825"/>
              <a:ext cx="7669912" cy="1188510"/>
            </a:xfrm>
            <a:prstGeom prst="rect">
              <a:avLst/>
            </a:prstGeom>
          </p:spPr>
          <p:txBody>
            <a:bodyPr anchor="t" rtlCol="false" tIns="0" lIns="0" bIns="0" rIns="0">
              <a:spAutoFit/>
            </a:bodyPr>
            <a:lstStyle/>
            <a:p>
              <a:pPr algn="ctr" marL="0" indent="0" lvl="0">
                <a:lnSpc>
                  <a:spcPts val="6500"/>
                </a:lnSpc>
              </a:pPr>
              <a:r>
                <a:rPr lang="en-US" sz="6500">
                  <a:solidFill>
                    <a:srgbClr val="000000"/>
                  </a:solidFill>
                  <a:latin typeface="Ramabhadra"/>
                </a:rPr>
                <a:t>EDA</a:t>
              </a:r>
            </a:p>
          </p:txBody>
        </p:sp>
        <p:sp>
          <p:nvSpPr>
            <p:cNvPr name="TextBox 9" id="9"/>
            <p:cNvSpPr txBox="true"/>
            <p:nvPr/>
          </p:nvSpPr>
          <p:spPr>
            <a:xfrm rot="0">
              <a:off x="0" y="1692742"/>
              <a:ext cx="7669912" cy="676275"/>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000000"/>
                  </a:solidFill>
                  <a:latin typeface="HK Grotesk Light"/>
                </a:rPr>
                <a:t>Top 10 Pickup Zones for Taxi Data </a:t>
              </a:r>
            </a:p>
          </p:txBody>
        </p:sp>
      </p:grpSp>
      <p:sp>
        <p:nvSpPr>
          <p:cNvPr name="TextBox 10" id="10"/>
          <p:cNvSpPr txBox="true"/>
          <p:nvPr/>
        </p:nvSpPr>
        <p:spPr>
          <a:xfrm rot="-5400000">
            <a:off x="6144796" y="3626724"/>
            <a:ext cx="2641486" cy="392067"/>
          </a:xfrm>
          <a:prstGeom prst="rect">
            <a:avLst/>
          </a:prstGeom>
        </p:spPr>
        <p:txBody>
          <a:bodyPr anchor="t" rtlCol="false" tIns="0" lIns="0" bIns="0" rIns="0">
            <a:spAutoFit/>
          </a:bodyPr>
          <a:lstStyle/>
          <a:p>
            <a:pPr algn="ctr">
              <a:lnSpc>
                <a:spcPts val="3164"/>
              </a:lnSpc>
              <a:spcBef>
                <a:spcPct val="0"/>
              </a:spcBef>
            </a:pPr>
            <a:r>
              <a:rPr lang="en-US" sz="2260">
                <a:solidFill>
                  <a:srgbClr val="000000"/>
                </a:solidFill>
                <a:latin typeface="HK Grotesk Light"/>
              </a:rPr>
              <a:t>Total Trip Distance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5955613" y="-380899"/>
            <a:ext cx="13148382" cy="11449697"/>
          </a:xfrm>
          <a:prstGeom prst="rect">
            <a:avLst/>
          </a:prstGeom>
        </p:spPr>
      </p:pic>
      <p:grpSp>
        <p:nvGrpSpPr>
          <p:cNvPr name="Group 3" id="3"/>
          <p:cNvGrpSpPr/>
          <p:nvPr/>
        </p:nvGrpSpPr>
        <p:grpSpPr>
          <a:xfrm rot="0">
            <a:off x="0" y="-2911349"/>
            <a:ext cx="6826178" cy="10436297"/>
            <a:chOff x="0" y="0"/>
            <a:chExt cx="2354580" cy="3599832"/>
          </a:xfrm>
        </p:grpSpPr>
        <p:sp>
          <p:nvSpPr>
            <p:cNvPr name="Freeform 4" id="4"/>
            <p:cNvSpPr/>
            <p:nvPr/>
          </p:nvSpPr>
          <p:spPr>
            <a:xfrm flipH="false" flipV="false" rot="0">
              <a:off x="0" y="0"/>
              <a:ext cx="2353310" cy="3599833"/>
            </a:xfrm>
            <a:custGeom>
              <a:avLst/>
              <a:gdLst/>
              <a:ahLst/>
              <a:cxnLst/>
              <a:rect r="r" b="b" t="t" l="l"/>
              <a:pathLst>
                <a:path h="3599833" w="2353310">
                  <a:moveTo>
                    <a:pt x="784860" y="3532522"/>
                  </a:moveTo>
                  <a:cubicBezTo>
                    <a:pt x="905510" y="3573163"/>
                    <a:pt x="1042670" y="3599833"/>
                    <a:pt x="1177290" y="3599833"/>
                  </a:cubicBezTo>
                  <a:cubicBezTo>
                    <a:pt x="1311910" y="3599833"/>
                    <a:pt x="1441450" y="3576972"/>
                    <a:pt x="1560830" y="3536333"/>
                  </a:cubicBezTo>
                  <a:cubicBezTo>
                    <a:pt x="1563370" y="3535063"/>
                    <a:pt x="1565910" y="3535063"/>
                    <a:pt x="1568450" y="3533792"/>
                  </a:cubicBezTo>
                  <a:cubicBezTo>
                    <a:pt x="2016760" y="3371233"/>
                    <a:pt x="2346960" y="2941972"/>
                    <a:pt x="2353310" y="2438073"/>
                  </a:cubicBezTo>
                  <a:lnTo>
                    <a:pt x="2353310" y="0"/>
                  </a:lnTo>
                  <a:lnTo>
                    <a:pt x="0" y="0"/>
                  </a:lnTo>
                  <a:lnTo>
                    <a:pt x="0" y="2436241"/>
                  </a:lnTo>
                  <a:cubicBezTo>
                    <a:pt x="6350" y="2944512"/>
                    <a:pt x="331470" y="3373772"/>
                    <a:pt x="784860" y="3532522"/>
                  </a:cubicBezTo>
                  <a:close/>
                </a:path>
              </a:pathLst>
            </a:custGeom>
            <a:solidFill>
              <a:srgbClr val="7EED68"/>
            </a:solidFill>
          </p:spPr>
        </p:sp>
      </p:grpSp>
      <p:grpSp>
        <p:nvGrpSpPr>
          <p:cNvPr name="Group 5" id="5"/>
          <p:cNvGrpSpPr/>
          <p:nvPr/>
        </p:nvGrpSpPr>
        <p:grpSpPr>
          <a:xfrm rot="-10800000">
            <a:off x="0" y="0"/>
            <a:ext cx="6826178" cy="10287000"/>
            <a:chOff x="0" y="0"/>
            <a:chExt cx="2354580" cy="3548335"/>
          </a:xfrm>
        </p:grpSpPr>
        <p:sp>
          <p:nvSpPr>
            <p:cNvPr name="Freeform 6" id="6"/>
            <p:cNvSpPr/>
            <p:nvPr/>
          </p:nvSpPr>
          <p:spPr>
            <a:xfrm flipH="false" flipV="false" rot="0">
              <a:off x="0" y="0"/>
              <a:ext cx="2353310" cy="3548335"/>
            </a:xfrm>
            <a:custGeom>
              <a:avLst/>
              <a:gdLst/>
              <a:ahLst/>
              <a:cxnLst/>
              <a:rect r="r" b="b" t="t" l="l"/>
              <a:pathLst>
                <a:path h="3548335" w="2353310">
                  <a:moveTo>
                    <a:pt x="784860" y="3481025"/>
                  </a:moveTo>
                  <a:cubicBezTo>
                    <a:pt x="905510" y="3521665"/>
                    <a:pt x="1042670" y="3548335"/>
                    <a:pt x="1177290" y="3548335"/>
                  </a:cubicBezTo>
                  <a:cubicBezTo>
                    <a:pt x="1311910" y="3548335"/>
                    <a:pt x="1441450" y="3525475"/>
                    <a:pt x="1560830" y="3484835"/>
                  </a:cubicBezTo>
                  <a:cubicBezTo>
                    <a:pt x="1563370" y="3483565"/>
                    <a:pt x="1565910" y="3483565"/>
                    <a:pt x="1568450" y="3482295"/>
                  </a:cubicBezTo>
                  <a:cubicBezTo>
                    <a:pt x="2016760" y="3319735"/>
                    <a:pt x="2346960" y="2890475"/>
                    <a:pt x="2353310" y="2386734"/>
                  </a:cubicBezTo>
                  <a:lnTo>
                    <a:pt x="2353310" y="0"/>
                  </a:lnTo>
                  <a:lnTo>
                    <a:pt x="0" y="0"/>
                  </a:lnTo>
                  <a:lnTo>
                    <a:pt x="0" y="2384942"/>
                  </a:lnTo>
                  <a:cubicBezTo>
                    <a:pt x="6350" y="2893015"/>
                    <a:pt x="331470" y="3322275"/>
                    <a:pt x="784860" y="3481025"/>
                  </a:cubicBezTo>
                  <a:close/>
                </a:path>
              </a:pathLst>
            </a:custGeom>
            <a:solidFill>
              <a:srgbClr val="000000"/>
            </a:solidFill>
          </p:spPr>
        </p:sp>
      </p:grpSp>
      <p:grpSp>
        <p:nvGrpSpPr>
          <p:cNvPr name="Group 7" id="7"/>
          <p:cNvGrpSpPr/>
          <p:nvPr/>
        </p:nvGrpSpPr>
        <p:grpSpPr>
          <a:xfrm rot="0">
            <a:off x="536872" y="4255119"/>
            <a:ext cx="5901734" cy="1776762"/>
            <a:chOff x="0" y="0"/>
            <a:chExt cx="7868978" cy="2369017"/>
          </a:xfrm>
        </p:grpSpPr>
        <p:sp>
          <p:nvSpPr>
            <p:cNvPr name="TextBox 8" id="8"/>
            <p:cNvSpPr txBox="true"/>
            <p:nvPr/>
          </p:nvSpPr>
          <p:spPr>
            <a:xfrm rot="0">
              <a:off x="0" y="123825"/>
              <a:ext cx="7868978" cy="1188510"/>
            </a:xfrm>
            <a:prstGeom prst="rect">
              <a:avLst/>
            </a:prstGeom>
          </p:spPr>
          <p:txBody>
            <a:bodyPr anchor="t" rtlCol="false" tIns="0" lIns="0" bIns="0" rIns="0">
              <a:spAutoFit/>
            </a:bodyPr>
            <a:lstStyle/>
            <a:p>
              <a:pPr algn="ctr" marL="0" indent="0" lvl="0">
                <a:lnSpc>
                  <a:spcPts val="6500"/>
                </a:lnSpc>
              </a:pPr>
              <a:r>
                <a:rPr lang="en-US" sz="6500">
                  <a:solidFill>
                    <a:srgbClr val="7EED68"/>
                  </a:solidFill>
                  <a:latin typeface="Ramabhadra"/>
                </a:rPr>
                <a:t>EDA</a:t>
              </a:r>
            </a:p>
          </p:txBody>
        </p:sp>
        <p:sp>
          <p:nvSpPr>
            <p:cNvPr name="TextBox 9" id="9"/>
            <p:cNvSpPr txBox="true"/>
            <p:nvPr/>
          </p:nvSpPr>
          <p:spPr>
            <a:xfrm rot="0">
              <a:off x="0" y="1692742"/>
              <a:ext cx="7868978" cy="676275"/>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7EED68"/>
                  </a:solidFill>
                  <a:latin typeface="HK Grotesk Light"/>
                </a:rPr>
                <a:t>Top 10 Pickup Zones for FHV Data </a:t>
              </a:r>
            </a:p>
          </p:txBody>
        </p:sp>
      </p:grpSp>
      <p:sp>
        <p:nvSpPr>
          <p:cNvPr name="TextBox 10" id="10"/>
          <p:cNvSpPr txBox="true"/>
          <p:nvPr/>
        </p:nvSpPr>
        <p:spPr>
          <a:xfrm rot="-5400000">
            <a:off x="6064084" y="3874912"/>
            <a:ext cx="2818279" cy="415121"/>
          </a:xfrm>
          <a:prstGeom prst="rect">
            <a:avLst/>
          </a:prstGeom>
        </p:spPr>
        <p:txBody>
          <a:bodyPr anchor="t" rtlCol="false" tIns="0" lIns="0" bIns="0" rIns="0">
            <a:spAutoFit/>
          </a:bodyPr>
          <a:lstStyle/>
          <a:p>
            <a:pPr algn="ctr">
              <a:lnSpc>
                <a:spcPts val="3375"/>
              </a:lnSpc>
              <a:spcBef>
                <a:spcPct val="0"/>
              </a:spcBef>
            </a:pPr>
            <a:r>
              <a:rPr lang="en-US" sz="2411">
                <a:solidFill>
                  <a:srgbClr val="000000"/>
                </a:solidFill>
                <a:latin typeface="HK Grotesk Light"/>
              </a:rPr>
              <a:t>Total Trip Distance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7272994" y="517534"/>
            <a:ext cx="10894152" cy="9149698"/>
          </a:xfrm>
          <a:prstGeom prst="rect">
            <a:avLst/>
          </a:prstGeom>
        </p:spPr>
      </p:pic>
      <p:grpSp>
        <p:nvGrpSpPr>
          <p:cNvPr name="Group 3" id="3"/>
          <p:cNvGrpSpPr/>
          <p:nvPr/>
        </p:nvGrpSpPr>
        <p:grpSpPr>
          <a:xfrm rot="0">
            <a:off x="-45044" y="379033"/>
            <a:ext cx="6826178" cy="10436297"/>
            <a:chOff x="0" y="0"/>
            <a:chExt cx="2354580" cy="3599832"/>
          </a:xfrm>
        </p:grpSpPr>
        <p:sp>
          <p:nvSpPr>
            <p:cNvPr name="Freeform 4" id="4"/>
            <p:cNvSpPr/>
            <p:nvPr/>
          </p:nvSpPr>
          <p:spPr>
            <a:xfrm flipH="false" flipV="false" rot="0">
              <a:off x="0" y="0"/>
              <a:ext cx="2353310" cy="3599833"/>
            </a:xfrm>
            <a:custGeom>
              <a:avLst/>
              <a:gdLst/>
              <a:ahLst/>
              <a:cxnLst/>
              <a:rect r="r" b="b" t="t" l="l"/>
              <a:pathLst>
                <a:path h="3599833" w="2353310">
                  <a:moveTo>
                    <a:pt x="784860" y="3532522"/>
                  </a:moveTo>
                  <a:cubicBezTo>
                    <a:pt x="905510" y="3573163"/>
                    <a:pt x="1042670" y="3599833"/>
                    <a:pt x="1177290" y="3599833"/>
                  </a:cubicBezTo>
                  <a:cubicBezTo>
                    <a:pt x="1311910" y="3599833"/>
                    <a:pt x="1441450" y="3576972"/>
                    <a:pt x="1560830" y="3536333"/>
                  </a:cubicBezTo>
                  <a:cubicBezTo>
                    <a:pt x="1563370" y="3535063"/>
                    <a:pt x="1565910" y="3535063"/>
                    <a:pt x="1568450" y="3533792"/>
                  </a:cubicBezTo>
                  <a:cubicBezTo>
                    <a:pt x="2016760" y="3371233"/>
                    <a:pt x="2346960" y="2941972"/>
                    <a:pt x="2353310" y="2438073"/>
                  </a:cubicBezTo>
                  <a:lnTo>
                    <a:pt x="2353310" y="0"/>
                  </a:lnTo>
                  <a:lnTo>
                    <a:pt x="0" y="0"/>
                  </a:lnTo>
                  <a:lnTo>
                    <a:pt x="0" y="2436241"/>
                  </a:lnTo>
                  <a:cubicBezTo>
                    <a:pt x="6350" y="2944512"/>
                    <a:pt x="331470" y="3373772"/>
                    <a:pt x="784860" y="3532522"/>
                  </a:cubicBezTo>
                  <a:close/>
                </a:path>
              </a:pathLst>
            </a:custGeom>
            <a:solidFill>
              <a:srgbClr val="000000"/>
            </a:solidFill>
          </p:spPr>
        </p:sp>
      </p:grpSp>
      <p:grpSp>
        <p:nvGrpSpPr>
          <p:cNvPr name="Group 5" id="5"/>
          <p:cNvGrpSpPr/>
          <p:nvPr/>
        </p:nvGrpSpPr>
        <p:grpSpPr>
          <a:xfrm rot="-10800000">
            <a:off x="0" y="3783503"/>
            <a:ext cx="6826178" cy="9582150"/>
            <a:chOff x="0" y="0"/>
            <a:chExt cx="2354580" cy="3305208"/>
          </a:xfrm>
        </p:grpSpPr>
        <p:sp>
          <p:nvSpPr>
            <p:cNvPr name="Freeform 6" id="6"/>
            <p:cNvSpPr/>
            <p:nvPr/>
          </p:nvSpPr>
          <p:spPr>
            <a:xfrm flipH="false" flipV="false" rot="0">
              <a:off x="0" y="0"/>
              <a:ext cx="2353310" cy="3305208"/>
            </a:xfrm>
            <a:custGeom>
              <a:avLst/>
              <a:gdLst/>
              <a:ahLst/>
              <a:cxnLst/>
              <a:rect r="r" b="b" t="t" l="l"/>
              <a:pathLst>
                <a:path h="3305208" w="2353310">
                  <a:moveTo>
                    <a:pt x="784860" y="3237898"/>
                  </a:moveTo>
                  <a:cubicBezTo>
                    <a:pt x="905510" y="3278538"/>
                    <a:pt x="1042670" y="3305208"/>
                    <a:pt x="1177290" y="3305208"/>
                  </a:cubicBezTo>
                  <a:cubicBezTo>
                    <a:pt x="1311910" y="3305208"/>
                    <a:pt x="1441450" y="3282348"/>
                    <a:pt x="1560830" y="3241708"/>
                  </a:cubicBezTo>
                  <a:cubicBezTo>
                    <a:pt x="1563370" y="3240438"/>
                    <a:pt x="1565910" y="3240438"/>
                    <a:pt x="1568450" y="3239168"/>
                  </a:cubicBezTo>
                  <a:cubicBezTo>
                    <a:pt x="2016760" y="3076608"/>
                    <a:pt x="2346960" y="2647348"/>
                    <a:pt x="2353310" y="2144356"/>
                  </a:cubicBezTo>
                  <a:lnTo>
                    <a:pt x="2353310" y="0"/>
                  </a:lnTo>
                  <a:lnTo>
                    <a:pt x="0" y="0"/>
                  </a:lnTo>
                  <a:lnTo>
                    <a:pt x="0" y="2142750"/>
                  </a:lnTo>
                  <a:cubicBezTo>
                    <a:pt x="6350" y="2649888"/>
                    <a:pt x="331470" y="3079148"/>
                    <a:pt x="784860" y="3237898"/>
                  </a:cubicBezTo>
                  <a:close/>
                </a:path>
              </a:pathLst>
            </a:custGeom>
            <a:solidFill>
              <a:srgbClr val="FFD034"/>
            </a:solidFill>
          </p:spPr>
        </p:sp>
      </p:grpSp>
      <p:grpSp>
        <p:nvGrpSpPr>
          <p:cNvPr name="Group 7" id="7"/>
          <p:cNvGrpSpPr/>
          <p:nvPr/>
        </p:nvGrpSpPr>
        <p:grpSpPr>
          <a:xfrm rot="0">
            <a:off x="-45044" y="-4469174"/>
            <a:ext cx="6826178" cy="10436297"/>
            <a:chOff x="0" y="0"/>
            <a:chExt cx="2354580" cy="3599832"/>
          </a:xfrm>
        </p:grpSpPr>
        <p:sp>
          <p:nvSpPr>
            <p:cNvPr name="Freeform 8" id="8"/>
            <p:cNvSpPr/>
            <p:nvPr/>
          </p:nvSpPr>
          <p:spPr>
            <a:xfrm flipH="false" flipV="false" rot="0">
              <a:off x="0" y="0"/>
              <a:ext cx="2353310" cy="3599833"/>
            </a:xfrm>
            <a:custGeom>
              <a:avLst/>
              <a:gdLst/>
              <a:ahLst/>
              <a:cxnLst/>
              <a:rect r="r" b="b" t="t" l="l"/>
              <a:pathLst>
                <a:path h="3599833" w="2353310">
                  <a:moveTo>
                    <a:pt x="784860" y="3532522"/>
                  </a:moveTo>
                  <a:cubicBezTo>
                    <a:pt x="905510" y="3573163"/>
                    <a:pt x="1042670" y="3599833"/>
                    <a:pt x="1177290" y="3599833"/>
                  </a:cubicBezTo>
                  <a:cubicBezTo>
                    <a:pt x="1311910" y="3599833"/>
                    <a:pt x="1441450" y="3576972"/>
                    <a:pt x="1560830" y="3536333"/>
                  </a:cubicBezTo>
                  <a:cubicBezTo>
                    <a:pt x="1563370" y="3535063"/>
                    <a:pt x="1565910" y="3535063"/>
                    <a:pt x="1568450" y="3533792"/>
                  </a:cubicBezTo>
                  <a:cubicBezTo>
                    <a:pt x="2016760" y="3371233"/>
                    <a:pt x="2346960" y="2941972"/>
                    <a:pt x="2353310" y="2438073"/>
                  </a:cubicBezTo>
                  <a:lnTo>
                    <a:pt x="2353310" y="0"/>
                  </a:lnTo>
                  <a:lnTo>
                    <a:pt x="0" y="0"/>
                  </a:lnTo>
                  <a:lnTo>
                    <a:pt x="0" y="2436241"/>
                  </a:lnTo>
                  <a:cubicBezTo>
                    <a:pt x="6350" y="2944512"/>
                    <a:pt x="331470" y="3373772"/>
                    <a:pt x="784860" y="3532522"/>
                  </a:cubicBezTo>
                  <a:close/>
                </a:path>
              </a:pathLst>
            </a:custGeom>
            <a:solidFill>
              <a:srgbClr val="80FF4C"/>
            </a:solidFill>
          </p:spPr>
        </p:sp>
      </p:grpSp>
      <p:sp>
        <p:nvSpPr>
          <p:cNvPr name="TextBox 9" id="9"/>
          <p:cNvSpPr txBox="true"/>
          <p:nvPr/>
        </p:nvSpPr>
        <p:spPr>
          <a:xfrm rot="0">
            <a:off x="491828" y="3276599"/>
            <a:ext cx="5752434" cy="3848102"/>
          </a:xfrm>
          <a:prstGeom prst="rect">
            <a:avLst/>
          </a:prstGeom>
        </p:spPr>
        <p:txBody>
          <a:bodyPr anchor="t" rtlCol="false" tIns="0" lIns="0" bIns="0" rIns="0">
            <a:spAutoFit/>
          </a:bodyPr>
          <a:lstStyle/>
          <a:p>
            <a:pPr algn="ctr" marL="0" indent="0" lvl="0">
              <a:lnSpc>
                <a:spcPts val="6000"/>
              </a:lnSpc>
            </a:pPr>
            <a:r>
              <a:rPr lang="en-US" sz="6000">
                <a:solidFill>
                  <a:srgbClr val="1E1E1E"/>
                </a:solidFill>
                <a:latin typeface="Ramabhadra"/>
              </a:rPr>
              <a:t>Top 20 Trip Distances Comparison Between FHV &amp; Taxi Data</a:t>
            </a:r>
          </a:p>
        </p:txBody>
      </p:sp>
      <p:sp>
        <p:nvSpPr>
          <p:cNvPr name="TextBox 10" id="10"/>
          <p:cNvSpPr txBox="true"/>
          <p:nvPr/>
        </p:nvSpPr>
        <p:spPr>
          <a:xfrm rot="0">
            <a:off x="11891454" y="9191625"/>
            <a:ext cx="1657231" cy="523875"/>
          </a:xfrm>
          <a:prstGeom prst="rect">
            <a:avLst/>
          </a:prstGeom>
        </p:spPr>
        <p:txBody>
          <a:bodyPr anchor="t" rtlCol="false" tIns="0" lIns="0" bIns="0" rIns="0">
            <a:spAutoFit/>
          </a:bodyPr>
          <a:lstStyle/>
          <a:p>
            <a:pPr algn="ctr">
              <a:lnSpc>
                <a:spcPts val="4200"/>
              </a:lnSpc>
              <a:spcBef>
                <a:spcPct val="0"/>
              </a:spcBef>
            </a:pPr>
            <a:r>
              <a:rPr lang="en-US" sz="3000">
                <a:solidFill>
                  <a:srgbClr val="1E1E1E"/>
                </a:solidFill>
                <a:latin typeface="HK Grotesk Light"/>
              </a:rPr>
              <a:t>Trip Index</a:t>
            </a:r>
          </a:p>
        </p:txBody>
      </p:sp>
      <p:sp>
        <p:nvSpPr>
          <p:cNvPr name="TextBox 11" id="11"/>
          <p:cNvSpPr txBox="true"/>
          <p:nvPr/>
        </p:nvSpPr>
        <p:spPr>
          <a:xfrm rot="-5400000">
            <a:off x="6359298" y="4830446"/>
            <a:ext cx="2176701" cy="523875"/>
          </a:xfrm>
          <a:prstGeom prst="rect">
            <a:avLst/>
          </a:prstGeom>
        </p:spPr>
        <p:txBody>
          <a:bodyPr anchor="t" rtlCol="false" tIns="0" lIns="0" bIns="0" rIns="0">
            <a:spAutoFit/>
          </a:bodyPr>
          <a:lstStyle/>
          <a:p>
            <a:pPr algn="ctr">
              <a:lnSpc>
                <a:spcPts val="4200"/>
              </a:lnSpc>
              <a:spcBef>
                <a:spcPct val="0"/>
              </a:spcBef>
            </a:pPr>
            <a:r>
              <a:rPr lang="en-US" sz="3000">
                <a:solidFill>
                  <a:srgbClr val="1E1E1E"/>
                </a:solidFill>
                <a:latin typeface="HK Grotesk Light"/>
              </a:rPr>
              <a:t>Trip Distance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7546274" y="370770"/>
            <a:ext cx="1345524" cy="2932976"/>
            <a:chOff x="0" y="0"/>
            <a:chExt cx="2354580" cy="5132518"/>
          </a:xfrm>
        </p:grpSpPr>
        <p:sp>
          <p:nvSpPr>
            <p:cNvPr name="Freeform 3" id="3"/>
            <p:cNvSpPr/>
            <p:nvPr/>
          </p:nvSpPr>
          <p:spPr>
            <a:xfrm flipH="false" flipV="false" rot="0">
              <a:off x="0" y="0"/>
              <a:ext cx="2353310" cy="5132518"/>
            </a:xfrm>
            <a:custGeom>
              <a:avLst/>
              <a:gdLst/>
              <a:ahLst/>
              <a:cxnLst/>
              <a:rect r="r" b="b" t="t" l="l"/>
              <a:pathLst>
                <a:path h="5132518" w="2353310">
                  <a:moveTo>
                    <a:pt x="784860" y="5065208"/>
                  </a:moveTo>
                  <a:cubicBezTo>
                    <a:pt x="905510" y="5105848"/>
                    <a:pt x="1042670" y="5132518"/>
                    <a:pt x="1177290" y="5132518"/>
                  </a:cubicBezTo>
                  <a:cubicBezTo>
                    <a:pt x="1311910" y="5132518"/>
                    <a:pt x="1441450" y="5109658"/>
                    <a:pt x="1560830" y="5069018"/>
                  </a:cubicBezTo>
                  <a:cubicBezTo>
                    <a:pt x="1563370" y="5067748"/>
                    <a:pt x="1565910" y="5067748"/>
                    <a:pt x="1568450" y="5066478"/>
                  </a:cubicBezTo>
                  <a:cubicBezTo>
                    <a:pt x="2016760" y="4903918"/>
                    <a:pt x="2346960" y="4474658"/>
                    <a:pt x="2353310" y="3966044"/>
                  </a:cubicBezTo>
                  <a:lnTo>
                    <a:pt x="2353310" y="0"/>
                  </a:lnTo>
                  <a:lnTo>
                    <a:pt x="0" y="0"/>
                  </a:lnTo>
                  <a:lnTo>
                    <a:pt x="0" y="3963032"/>
                  </a:lnTo>
                  <a:cubicBezTo>
                    <a:pt x="6350" y="4477198"/>
                    <a:pt x="331470" y="4906458"/>
                    <a:pt x="784860" y="5065208"/>
                  </a:cubicBezTo>
                  <a:close/>
                </a:path>
              </a:pathLst>
            </a:custGeom>
            <a:solidFill>
              <a:srgbClr val="000000">
                <a:alpha val="0"/>
              </a:srgbClr>
            </a:solidFill>
          </p:spPr>
        </p:sp>
      </p:grpSp>
      <p:grpSp>
        <p:nvGrpSpPr>
          <p:cNvPr name="Group 4" id="4"/>
          <p:cNvGrpSpPr/>
          <p:nvPr/>
        </p:nvGrpSpPr>
        <p:grpSpPr>
          <a:xfrm rot="-5400000">
            <a:off x="5080809" y="-4217299"/>
            <a:ext cx="1345524" cy="12483845"/>
            <a:chOff x="0" y="0"/>
            <a:chExt cx="2354580" cy="21845920"/>
          </a:xfrm>
        </p:grpSpPr>
        <p:sp>
          <p:nvSpPr>
            <p:cNvPr name="Freeform 5" id="5"/>
            <p:cNvSpPr/>
            <p:nvPr/>
          </p:nvSpPr>
          <p:spPr>
            <a:xfrm flipH="false" flipV="false" rot="0">
              <a:off x="0" y="0"/>
              <a:ext cx="2353310" cy="21845921"/>
            </a:xfrm>
            <a:custGeom>
              <a:avLst/>
              <a:gdLst/>
              <a:ahLst/>
              <a:cxnLst/>
              <a:rect r="r" b="b" t="t" l="l"/>
              <a:pathLst>
                <a:path h="21845921" w="2353310">
                  <a:moveTo>
                    <a:pt x="784860" y="21778610"/>
                  </a:moveTo>
                  <a:cubicBezTo>
                    <a:pt x="905510" y="21819250"/>
                    <a:pt x="1042670" y="21845921"/>
                    <a:pt x="1177290" y="21845921"/>
                  </a:cubicBezTo>
                  <a:cubicBezTo>
                    <a:pt x="1311910" y="21845921"/>
                    <a:pt x="1441450" y="21823060"/>
                    <a:pt x="1560830" y="21782421"/>
                  </a:cubicBezTo>
                  <a:cubicBezTo>
                    <a:pt x="1563370" y="21781150"/>
                    <a:pt x="1565910" y="21781150"/>
                    <a:pt x="1568450" y="21779880"/>
                  </a:cubicBezTo>
                  <a:cubicBezTo>
                    <a:pt x="2016760" y="21617321"/>
                    <a:pt x="2346960" y="21188060"/>
                    <a:pt x="2353310" y="20628020"/>
                  </a:cubicBezTo>
                  <a:lnTo>
                    <a:pt x="2353310" y="0"/>
                  </a:lnTo>
                  <a:lnTo>
                    <a:pt x="0" y="0"/>
                  </a:lnTo>
                  <a:lnTo>
                    <a:pt x="0" y="20612151"/>
                  </a:lnTo>
                  <a:cubicBezTo>
                    <a:pt x="6350" y="21190600"/>
                    <a:pt x="331470" y="21619860"/>
                    <a:pt x="784860" y="21778610"/>
                  </a:cubicBezTo>
                  <a:close/>
                </a:path>
              </a:pathLst>
            </a:custGeom>
            <a:solidFill>
              <a:srgbClr val="FFD034"/>
            </a:solidFill>
          </p:spPr>
        </p:sp>
      </p:grpSp>
      <p:sp>
        <p:nvSpPr>
          <p:cNvPr name="Freeform 6" id="6"/>
          <p:cNvSpPr/>
          <p:nvPr/>
        </p:nvSpPr>
        <p:spPr>
          <a:xfrm flipH="false" flipV="false" rot="0">
            <a:off x="11749524" y="3340829"/>
            <a:ext cx="4644719" cy="3605341"/>
          </a:xfrm>
          <a:custGeom>
            <a:avLst/>
            <a:gdLst/>
            <a:ahLst/>
            <a:cxnLst/>
            <a:rect r="r" b="b" t="t" l="l"/>
            <a:pathLst>
              <a:path h="3605341" w="4644719">
                <a:moveTo>
                  <a:pt x="0" y="0"/>
                </a:moveTo>
                <a:lnTo>
                  <a:pt x="4644719" y="0"/>
                </a:lnTo>
                <a:lnTo>
                  <a:pt x="4644719" y="3605342"/>
                </a:lnTo>
                <a:lnTo>
                  <a:pt x="0" y="3605342"/>
                </a:lnTo>
                <a:lnTo>
                  <a:pt x="0" y="0"/>
                </a:lnTo>
                <a:close/>
              </a:path>
            </a:pathLst>
          </a:custGeom>
          <a:blipFill>
            <a:blip r:embed="rId2"/>
            <a:stretch>
              <a:fillRect l="0" t="0" r="0" b="0"/>
            </a:stretch>
          </a:blipFill>
        </p:spPr>
      </p:sp>
      <p:sp>
        <p:nvSpPr>
          <p:cNvPr name="Freeform 7" id="7"/>
          <p:cNvSpPr/>
          <p:nvPr/>
        </p:nvSpPr>
        <p:spPr>
          <a:xfrm flipH="false" flipV="false" rot="0">
            <a:off x="11749524" y="7410172"/>
            <a:ext cx="4644719" cy="1222294"/>
          </a:xfrm>
          <a:custGeom>
            <a:avLst/>
            <a:gdLst/>
            <a:ahLst/>
            <a:cxnLst/>
            <a:rect r="r" b="b" t="t" l="l"/>
            <a:pathLst>
              <a:path h="1222294" w="4644719">
                <a:moveTo>
                  <a:pt x="0" y="0"/>
                </a:moveTo>
                <a:lnTo>
                  <a:pt x="4644719" y="0"/>
                </a:lnTo>
                <a:lnTo>
                  <a:pt x="4644719" y="1222294"/>
                </a:lnTo>
                <a:lnTo>
                  <a:pt x="0" y="1222294"/>
                </a:lnTo>
                <a:lnTo>
                  <a:pt x="0" y="0"/>
                </a:lnTo>
                <a:close/>
              </a:path>
            </a:pathLst>
          </a:custGeom>
          <a:blipFill>
            <a:blip r:embed="rId3"/>
            <a:stretch>
              <a:fillRect l="0" t="0" r="0" b="0"/>
            </a:stretch>
          </a:blipFill>
        </p:spPr>
      </p:sp>
      <p:sp>
        <p:nvSpPr>
          <p:cNvPr name="TextBox 8" id="8"/>
          <p:cNvSpPr txBox="true"/>
          <p:nvPr/>
        </p:nvSpPr>
        <p:spPr>
          <a:xfrm rot="0">
            <a:off x="2349217" y="1646798"/>
            <a:ext cx="6808708" cy="67945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HK Grotesk Bold"/>
              </a:rPr>
              <a:t>LINEAR REGRESSION MODEL</a:t>
            </a:r>
          </a:p>
        </p:txBody>
      </p:sp>
      <p:sp>
        <p:nvSpPr>
          <p:cNvPr name="TextBox 9" id="9"/>
          <p:cNvSpPr txBox="true"/>
          <p:nvPr/>
        </p:nvSpPr>
        <p:spPr>
          <a:xfrm rot="0">
            <a:off x="1467348" y="4509735"/>
            <a:ext cx="8572447" cy="2124075"/>
          </a:xfrm>
          <a:prstGeom prst="rect">
            <a:avLst/>
          </a:prstGeom>
        </p:spPr>
        <p:txBody>
          <a:bodyPr anchor="t" rtlCol="false" tIns="0" lIns="0" bIns="0" rIns="0">
            <a:spAutoFit/>
          </a:bodyPr>
          <a:lstStyle/>
          <a:p>
            <a:pPr algn="just">
              <a:lnSpc>
                <a:spcPts val="4200"/>
              </a:lnSpc>
              <a:spcBef>
                <a:spcPct val="0"/>
              </a:spcBef>
            </a:pPr>
            <a:r>
              <a:rPr lang="en-US" sz="3000">
                <a:solidFill>
                  <a:srgbClr val="FFD034"/>
                </a:solidFill>
                <a:latin typeface="HK Grotesk Light"/>
              </a:rPr>
              <a:t>Using the Linear Regression Model, we have predicted that the Total Revenue for Yellow Taxi can be raised when the Fare Amount, Trip Distance &amp; Trip Duration is considered for the change.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7546274" y="370770"/>
            <a:ext cx="1345524" cy="2932976"/>
            <a:chOff x="0" y="0"/>
            <a:chExt cx="2354580" cy="5132518"/>
          </a:xfrm>
        </p:grpSpPr>
        <p:sp>
          <p:nvSpPr>
            <p:cNvPr name="Freeform 3" id="3"/>
            <p:cNvSpPr/>
            <p:nvPr/>
          </p:nvSpPr>
          <p:spPr>
            <a:xfrm flipH="false" flipV="false" rot="0">
              <a:off x="0" y="0"/>
              <a:ext cx="2353310" cy="5132518"/>
            </a:xfrm>
            <a:custGeom>
              <a:avLst/>
              <a:gdLst/>
              <a:ahLst/>
              <a:cxnLst/>
              <a:rect r="r" b="b" t="t" l="l"/>
              <a:pathLst>
                <a:path h="5132518" w="2353310">
                  <a:moveTo>
                    <a:pt x="784860" y="5065208"/>
                  </a:moveTo>
                  <a:cubicBezTo>
                    <a:pt x="905510" y="5105848"/>
                    <a:pt x="1042670" y="5132518"/>
                    <a:pt x="1177290" y="5132518"/>
                  </a:cubicBezTo>
                  <a:cubicBezTo>
                    <a:pt x="1311910" y="5132518"/>
                    <a:pt x="1441450" y="5109658"/>
                    <a:pt x="1560830" y="5069018"/>
                  </a:cubicBezTo>
                  <a:cubicBezTo>
                    <a:pt x="1563370" y="5067748"/>
                    <a:pt x="1565910" y="5067748"/>
                    <a:pt x="1568450" y="5066478"/>
                  </a:cubicBezTo>
                  <a:cubicBezTo>
                    <a:pt x="2016760" y="4903918"/>
                    <a:pt x="2346960" y="4474658"/>
                    <a:pt x="2353310" y="3966044"/>
                  </a:cubicBezTo>
                  <a:lnTo>
                    <a:pt x="2353310" y="0"/>
                  </a:lnTo>
                  <a:lnTo>
                    <a:pt x="0" y="0"/>
                  </a:lnTo>
                  <a:lnTo>
                    <a:pt x="0" y="3963032"/>
                  </a:lnTo>
                  <a:cubicBezTo>
                    <a:pt x="6350" y="4477198"/>
                    <a:pt x="331470" y="4906458"/>
                    <a:pt x="784860" y="5065208"/>
                  </a:cubicBezTo>
                  <a:close/>
                </a:path>
              </a:pathLst>
            </a:custGeom>
            <a:solidFill>
              <a:srgbClr val="000000">
                <a:alpha val="0"/>
              </a:srgbClr>
            </a:solidFill>
          </p:spPr>
        </p:sp>
      </p:grpSp>
      <p:grpSp>
        <p:nvGrpSpPr>
          <p:cNvPr name="Group 4" id="4"/>
          <p:cNvGrpSpPr/>
          <p:nvPr/>
        </p:nvGrpSpPr>
        <p:grpSpPr>
          <a:xfrm rot="-5400000">
            <a:off x="5080809" y="-4217299"/>
            <a:ext cx="1345524" cy="12483845"/>
            <a:chOff x="0" y="0"/>
            <a:chExt cx="2354580" cy="21845920"/>
          </a:xfrm>
        </p:grpSpPr>
        <p:sp>
          <p:nvSpPr>
            <p:cNvPr name="Freeform 5" id="5"/>
            <p:cNvSpPr/>
            <p:nvPr/>
          </p:nvSpPr>
          <p:spPr>
            <a:xfrm flipH="false" flipV="false" rot="0">
              <a:off x="0" y="0"/>
              <a:ext cx="2353310" cy="21845921"/>
            </a:xfrm>
            <a:custGeom>
              <a:avLst/>
              <a:gdLst/>
              <a:ahLst/>
              <a:cxnLst/>
              <a:rect r="r" b="b" t="t" l="l"/>
              <a:pathLst>
                <a:path h="21845921" w="2353310">
                  <a:moveTo>
                    <a:pt x="784860" y="21778610"/>
                  </a:moveTo>
                  <a:cubicBezTo>
                    <a:pt x="905510" y="21819250"/>
                    <a:pt x="1042670" y="21845921"/>
                    <a:pt x="1177290" y="21845921"/>
                  </a:cubicBezTo>
                  <a:cubicBezTo>
                    <a:pt x="1311910" y="21845921"/>
                    <a:pt x="1441450" y="21823060"/>
                    <a:pt x="1560830" y="21782421"/>
                  </a:cubicBezTo>
                  <a:cubicBezTo>
                    <a:pt x="1563370" y="21781150"/>
                    <a:pt x="1565910" y="21781150"/>
                    <a:pt x="1568450" y="21779880"/>
                  </a:cubicBezTo>
                  <a:cubicBezTo>
                    <a:pt x="2016760" y="21617321"/>
                    <a:pt x="2346960" y="21188060"/>
                    <a:pt x="2353310" y="20628020"/>
                  </a:cubicBezTo>
                  <a:lnTo>
                    <a:pt x="2353310" y="0"/>
                  </a:lnTo>
                  <a:lnTo>
                    <a:pt x="0" y="0"/>
                  </a:lnTo>
                  <a:lnTo>
                    <a:pt x="0" y="20612151"/>
                  </a:lnTo>
                  <a:cubicBezTo>
                    <a:pt x="6350" y="21190600"/>
                    <a:pt x="331470" y="21619860"/>
                    <a:pt x="784860" y="21778610"/>
                  </a:cubicBezTo>
                  <a:close/>
                </a:path>
              </a:pathLst>
            </a:custGeom>
            <a:solidFill>
              <a:srgbClr val="FFD034"/>
            </a:solidFill>
          </p:spPr>
        </p:sp>
      </p:grpSp>
      <p:sp>
        <p:nvSpPr>
          <p:cNvPr name="Freeform 6" id="6"/>
          <p:cNvSpPr/>
          <p:nvPr/>
        </p:nvSpPr>
        <p:spPr>
          <a:xfrm flipH="false" flipV="false" rot="0">
            <a:off x="8911766" y="3109367"/>
            <a:ext cx="8347534" cy="6148933"/>
          </a:xfrm>
          <a:custGeom>
            <a:avLst/>
            <a:gdLst/>
            <a:ahLst/>
            <a:cxnLst/>
            <a:rect r="r" b="b" t="t" l="l"/>
            <a:pathLst>
              <a:path h="6148933" w="8347534">
                <a:moveTo>
                  <a:pt x="0" y="0"/>
                </a:moveTo>
                <a:lnTo>
                  <a:pt x="8347534" y="0"/>
                </a:lnTo>
                <a:lnTo>
                  <a:pt x="8347534" y="6148933"/>
                </a:lnTo>
                <a:lnTo>
                  <a:pt x="0" y="6148933"/>
                </a:lnTo>
                <a:lnTo>
                  <a:pt x="0" y="0"/>
                </a:lnTo>
                <a:close/>
              </a:path>
            </a:pathLst>
          </a:custGeom>
          <a:blipFill>
            <a:blip r:embed="rId2"/>
            <a:stretch>
              <a:fillRect l="0" t="0" r="0" b="0"/>
            </a:stretch>
          </a:blipFill>
        </p:spPr>
      </p:sp>
      <p:sp>
        <p:nvSpPr>
          <p:cNvPr name="TextBox 7" id="7"/>
          <p:cNvSpPr txBox="true"/>
          <p:nvPr/>
        </p:nvSpPr>
        <p:spPr>
          <a:xfrm rot="0">
            <a:off x="2349217" y="1646798"/>
            <a:ext cx="6808708" cy="67945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HK Grotesk Bold"/>
              </a:rPr>
              <a:t>LINEAR REGRESSION MODEL</a:t>
            </a:r>
          </a:p>
        </p:txBody>
      </p:sp>
      <p:sp>
        <p:nvSpPr>
          <p:cNvPr name="TextBox 8" id="8"/>
          <p:cNvSpPr txBox="true"/>
          <p:nvPr/>
        </p:nvSpPr>
        <p:spPr>
          <a:xfrm rot="0">
            <a:off x="1028700" y="5371099"/>
            <a:ext cx="7444418" cy="1057275"/>
          </a:xfrm>
          <a:prstGeom prst="rect">
            <a:avLst/>
          </a:prstGeom>
        </p:spPr>
        <p:txBody>
          <a:bodyPr anchor="t" rtlCol="false" tIns="0" lIns="0" bIns="0" rIns="0">
            <a:spAutoFit/>
          </a:bodyPr>
          <a:lstStyle/>
          <a:p>
            <a:pPr algn="just">
              <a:lnSpc>
                <a:spcPts val="4200"/>
              </a:lnSpc>
              <a:spcBef>
                <a:spcPct val="0"/>
              </a:spcBef>
            </a:pPr>
            <a:r>
              <a:rPr lang="en-US" sz="3000">
                <a:solidFill>
                  <a:srgbClr val="FFD034"/>
                </a:solidFill>
                <a:latin typeface="HK Grotesk Light"/>
              </a:rPr>
              <a:t>Basic Representation of Actual Total Amount VS Predicted Total Amount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616493">
            <a:off x="-2416345" y="2799733"/>
            <a:ext cx="12937834" cy="1291713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D034"/>
            </a:solidFill>
          </p:spPr>
        </p:sp>
      </p:grpSp>
      <p:grpSp>
        <p:nvGrpSpPr>
          <p:cNvPr name="Group 4" id="4"/>
          <p:cNvGrpSpPr>
            <a:grpSpLocks noChangeAspect="true"/>
          </p:cNvGrpSpPr>
          <p:nvPr/>
        </p:nvGrpSpPr>
        <p:grpSpPr>
          <a:xfrm rot="0">
            <a:off x="9144000" y="4629150"/>
            <a:ext cx="10058399" cy="5657850"/>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0"/>
                  </a:moveTo>
                  <a:lnTo>
                    <a:pt x="6089457" y="3425320"/>
                  </a:lnTo>
                  <a:lnTo>
                    <a:pt x="0" y="3425320"/>
                  </a:lnTo>
                  <a:cubicBezTo>
                    <a:pt x="2029819" y="2283546"/>
                    <a:pt x="4059638" y="1141773"/>
                    <a:pt x="6089457" y="0"/>
                  </a:cubicBezTo>
                  <a:close/>
                </a:path>
              </a:pathLst>
            </a:custGeom>
            <a:solidFill>
              <a:srgbClr val="000000"/>
            </a:solidFill>
          </p:spPr>
        </p:sp>
        <p:sp>
          <p:nvSpPr>
            <p:cNvPr name="Freeform 6" id="6"/>
            <p:cNvSpPr/>
            <p:nvPr/>
          </p:nvSpPr>
          <p:spPr>
            <a:xfrm flipH="false" flipV="false" rot="0">
              <a:off x="0" y="0"/>
              <a:ext cx="6089457" cy="3425320"/>
            </a:xfrm>
            <a:custGeom>
              <a:avLst/>
              <a:gdLst/>
              <a:ahLst/>
              <a:cxnLst/>
              <a:rect r="r" b="b" t="t" l="l"/>
              <a:pathLst>
                <a:path h="3425320" w="6089457">
                  <a:moveTo>
                    <a:pt x="6089457" y="0"/>
                  </a:moveTo>
                  <a:lnTo>
                    <a:pt x="6089457" y="3425320"/>
                  </a:lnTo>
                  <a:lnTo>
                    <a:pt x="0" y="3425320"/>
                  </a:lnTo>
                  <a:cubicBezTo>
                    <a:pt x="2029819" y="2283546"/>
                    <a:pt x="4059638" y="1141773"/>
                    <a:pt x="6089457" y="0"/>
                  </a:cubicBezTo>
                  <a:close/>
                </a:path>
              </a:pathLst>
            </a:custGeom>
            <a:blipFill>
              <a:blip r:embed="rId2"/>
              <a:stretch>
                <a:fillRect l="0" t="0" r="0" b="-18444"/>
              </a:stretch>
            </a:blipFill>
          </p:spPr>
        </p:sp>
      </p:grpSp>
      <p:sp>
        <p:nvSpPr>
          <p:cNvPr name="TextBox 7" id="7"/>
          <p:cNvSpPr txBox="true"/>
          <p:nvPr/>
        </p:nvSpPr>
        <p:spPr>
          <a:xfrm rot="0">
            <a:off x="1028700" y="1028700"/>
            <a:ext cx="8115300" cy="1333500"/>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D034"/>
                </a:solidFill>
                <a:latin typeface="Ramabhadra"/>
              </a:rPr>
              <a:t>CONCLUSION</a:t>
            </a:r>
          </a:p>
        </p:txBody>
      </p:sp>
      <p:sp>
        <p:nvSpPr>
          <p:cNvPr name="TextBox 8" id="8"/>
          <p:cNvSpPr txBox="true"/>
          <p:nvPr/>
        </p:nvSpPr>
        <p:spPr>
          <a:xfrm rot="0">
            <a:off x="1028700" y="2305050"/>
            <a:ext cx="12289897" cy="5314315"/>
          </a:xfrm>
          <a:prstGeom prst="rect">
            <a:avLst/>
          </a:prstGeom>
        </p:spPr>
        <p:txBody>
          <a:bodyPr anchor="t" rtlCol="false" tIns="0" lIns="0" bIns="0" rIns="0">
            <a:spAutoFit/>
          </a:bodyPr>
          <a:lstStyle/>
          <a:p>
            <a:pPr algn="just">
              <a:lnSpc>
                <a:spcPts val="4234"/>
              </a:lnSpc>
              <a:spcBef>
                <a:spcPct val="0"/>
              </a:spcBef>
            </a:pPr>
            <a:r>
              <a:rPr lang="en-US" sz="3024">
                <a:solidFill>
                  <a:srgbClr val="FFFFFF"/>
                </a:solidFill>
                <a:latin typeface="HK Grotesk Light"/>
              </a:rPr>
              <a:t>In conclusion, our analysis of the NYC Taxi Dataset, using Scikit-learn, has yielded valuable insights into the factors influencing taxi trip durations in New York City. Through Linear regression modeling, we have identified significant relationships between various features such as pickup location, time of day, and trip distance with trip durations. Our predictive models, developed with Scikit-learn's algorithms, have shown promising accuracy in estimating taxi ride durations. These findings underscore the effectiveness of Scikit-learn in extracting meaningful patterns from complex datasets and provide actionable insights for optimizing taxi operations and improving service efficiency in urban environments.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0287000" cy="10384841"/>
            <a:chOff x="0" y="0"/>
            <a:chExt cx="6350000" cy="6410396"/>
          </a:xfrm>
        </p:grpSpPr>
        <p:sp>
          <p:nvSpPr>
            <p:cNvPr name="Freeform 3" id="3"/>
            <p:cNvSpPr/>
            <p:nvPr/>
          </p:nvSpPr>
          <p:spPr>
            <a:xfrm flipH="false" flipV="false" rot="0">
              <a:off x="0" y="0"/>
              <a:ext cx="6350000" cy="6410396"/>
            </a:xfrm>
            <a:custGeom>
              <a:avLst/>
              <a:gdLst/>
              <a:ahLst/>
              <a:cxnLst/>
              <a:rect r="r" b="b" t="t" l="l"/>
              <a:pathLst>
                <a:path h="6410396" w="6350000">
                  <a:moveTo>
                    <a:pt x="6350000" y="6410396"/>
                  </a:moveTo>
                  <a:lnTo>
                    <a:pt x="0" y="6410396"/>
                  </a:lnTo>
                  <a:lnTo>
                    <a:pt x="0" y="0"/>
                  </a:lnTo>
                  <a:lnTo>
                    <a:pt x="6350000" y="6410396"/>
                  </a:lnTo>
                  <a:close/>
                </a:path>
              </a:pathLst>
            </a:custGeom>
            <a:solidFill>
              <a:srgbClr val="FFFFFF"/>
            </a:solidFill>
          </p:spPr>
        </p:sp>
      </p:grpSp>
      <p:grpSp>
        <p:nvGrpSpPr>
          <p:cNvPr name="Group 4" id="4"/>
          <p:cNvGrpSpPr/>
          <p:nvPr/>
        </p:nvGrpSpPr>
        <p:grpSpPr>
          <a:xfrm rot="0">
            <a:off x="0" y="2765432"/>
            <a:ext cx="3767019" cy="7513339"/>
            <a:chOff x="0" y="0"/>
            <a:chExt cx="5022691" cy="10017785"/>
          </a:xfrm>
        </p:grpSpPr>
        <p:sp>
          <p:nvSpPr>
            <p:cNvPr name="Freeform 5" id="5"/>
            <p:cNvSpPr/>
            <p:nvPr/>
          </p:nvSpPr>
          <p:spPr>
            <a:xfrm flipH="true" flipV="false" rot="-10800000">
              <a:off x="0" y="0"/>
              <a:ext cx="5022691" cy="5022691"/>
            </a:xfrm>
            <a:custGeom>
              <a:avLst/>
              <a:gdLst/>
              <a:ahLst/>
              <a:cxnLst/>
              <a:rect r="r" b="b" t="t" l="l"/>
              <a:pathLst>
                <a:path h="5022691" w="5022691">
                  <a:moveTo>
                    <a:pt x="5022691" y="0"/>
                  </a:moveTo>
                  <a:lnTo>
                    <a:pt x="0" y="0"/>
                  </a:lnTo>
                  <a:lnTo>
                    <a:pt x="0" y="5022691"/>
                  </a:lnTo>
                  <a:lnTo>
                    <a:pt x="5022691" y="5022691"/>
                  </a:lnTo>
                  <a:lnTo>
                    <a:pt x="502269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true" rot="-10800000">
              <a:off x="0" y="4995093"/>
              <a:ext cx="5022691" cy="5022691"/>
            </a:xfrm>
            <a:custGeom>
              <a:avLst/>
              <a:gdLst/>
              <a:ahLst/>
              <a:cxnLst/>
              <a:rect r="r" b="b" t="t" l="l"/>
              <a:pathLst>
                <a:path h="5022691" w="5022691">
                  <a:moveTo>
                    <a:pt x="5022691" y="5022692"/>
                  </a:moveTo>
                  <a:lnTo>
                    <a:pt x="0" y="5022692"/>
                  </a:lnTo>
                  <a:lnTo>
                    <a:pt x="0" y="0"/>
                  </a:lnTo>
                  <a:lnTo>
                    <a:pt x="5022691" y="0"/>
                  </a:lnTo>
                  <a:lnTo>
                    <a:pt x="5022691" y="5022692"/>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7976242" y="1028700"/>
            <a:ext cx="9292583" cy="2666342"/>
            <a:chOff x="0" y="0"/>
            <a:chExt cx="12390111" cy="3555123"/>
          </a:xfrm>
        </p:grpSpPr>
        <p:sp>
          <p:nvSpPr>
            <p:cNvPr name="TextBox 8" id="8"/>
            <p:cNvSpPr txBox="true"/>
            <p:nvPr/>
          </p:nvSpPr>
          <p:spPr>
            <a:xfrm rot="0">
              <a:off x="0" y="9525"/>
              <a:ext cx="12390111" cy="2619331"/>
            </a:xfrm>
            <a:prstGeom prst="rect">
              <a:avLst/>
            </a:prstGeom>
          </p:spPr>
          <p:txBody>
            <a:bodyPr anchor="t" rtlCol="false" tIns="0" lIns="0" bIns="0" rIns="0">
              <a:spAutoFit/>
            </a:bodyPr>
            <a:lstStyle/>
            <a:p>
              <a:pPr algn="r" marL="0" indent="0" lvl="0">
                <a:lnSpc>
                  <a:spcPts val="15599"/>
                </a:lnSpc>
                <a:spcBef>
                  <a:spcPct val="0"/>
                </a:spcBef>
              </a:pPr>
              <a:r>
                <a:rPr lang="en-US" sz="12999">
                  <a:solidFill>
                    <a:srgbClr val="FFD034"/>
                  </a:solidFill>
                  <a:latin typeface="Ramabhadra"/>
                </a:rPr>
                <a:t>Thank</a:t>
              </a:r>
              <a:r>
                <a:rPr lang="en-US" sz="12999">
                  <a:solidFill>
                    <a:srgbClr val="FFFFFF"/>
                  </a:solidFill>
                  <a:latin typeface="Ramabhadra"/>
                </a:rPr>
                <a:t> you!</a:t>
              </a:r>
            </a:p>
          </p:txBody>
        </p:sp>
        <p:sp>
          <p:nvSpPr>
            <p:cNvPr name="TextBox 9" id="9"/>
            <p:cNvSpPr txBox="true"/>
            <p:nvPr/>
          </p:nvSpPr>
          <p:spPr>
            <a:xfrm rot="0">
              <a:off x="0" y="2814289"/>
              <a:ext cx="12390111" cy="740833"/>
            </a:xfrm>
            <a:prstGeom prst="rect">
              <a:avLst/>
            </a:prstGeom>
          </p:spPr>
          <p:txBody>
            <a:bodyPr anchor="t" rtlCol="false" tIns="0" lIns="0" bIns="0" rIns="0">
              <a:spAutoFit/>
            </a:bodyPr>
            <a:lstStyle/>
            <a:p>
              <a:pPr algn="r">
                <a:lnSpc>
                  <a:spcPts val="4550"/>
                </a:lnSpc>
              </a:pPr>
              <a:r>
                <a:rPr lang="en-US" sz="3500">
                  <a:solidFill>
                    <a:srgbClr val="FFFFFF"/>
                  </a:solidFill>
                  <a:latin typeface="HK Grotesk Light"/>
                </a:rPr>
                <a:t>For your precious time :)</a:t>
              </a:r>
            </a:p>
          </p:txBody>
        </p:sp>
      </p:grpSp>
      <p:grpSp>
        <p:nvGrpSpPr>
          <p:cNvPr name="Group 10" id="10"/>
          <p:cNvGrpSpPr/>
          <p:nvPr/>
        </p:nvGrpSpPr>
        <p:grpSpPr>
          <a:xfrm rot="-4254761">
            <a:off x="9898386" y="3820758"/>
            <a:ext cx="9609403" cy="9594028"/>
            <a:chOff x="0" y="0"/>
            <a:chExt cx="6350000" cy="6339840"/>
          </a:xfrm>
        </p:grpSpPr>
        <p:sp>
          <p:nvSpPr>
            <p:cNvPr name="Freeform 11" id="11"/>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D034"/>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223104" cy="10375993"/>
            <a:chOff x="0" y="0"/>
            <a:chExt cx="5370413" cy="6041715"/>
          </a:xfrm>
        </p:grpSpPr>
        <p:sp>
          <p:nvSpPr>
            <p:cNvPr name="Freeform 3" id="3"/>
            <p:cNvSpPr/>
            <p:nvPr/>
          </p:nvSpPr>
          <p:spPr>
            <a:xfrm flipH="false" flipV="false" rot="0">
              <a:off x="0" y="0"/>
              <a:ext cx="5370413" cy="6041715"/>
            </a:xfrm>
            <a:custGeom>
              <a:avLst/>
              <a:gdLst/>
              <a:ahLst/>
              <a:cxnLst/>
              <a:rect r="r" b="b" t="t" l="l"/>
              <a:pathLst>
                <a:path h="6041715" w="5370413">
                  <a:moveTo>
                    <a:pt x="0" y="6041715"/>
                  </a:moveTo>
                  <a:lnTo>
                    <a:pt x="0" y="0"/>
                  </a:lnTo>
                  <a:cubicBezTo>
                    <a:pt x="1790138" y="2013905"/>
                    <a:pt x="3580275" y="4027810"/>
                    <a:pt x="5370413" y="6041715"/>
                  </a:cubicBezTo>
                  <a:lnTo>
                    <a:pt x="0" y="6041715"/>
                  </a:lnTo>
                  <a:close/>
                </a:path>
              </a:pathLst>
            </a:custGeom>
            <a:solidFill>
              <a:srgbClr val="FFFFFF"/>
            </a:solidFill>
          </p:spPr>
        </p:sp>
        <p:sp>
          <p:nvSpPr>
            <p:cNvPr name="Freeform 4" id="4"/>
            <p:cNvSpPr/>
            <p:nvPr/>
          </p:nvSpPr>
          <p:spPr>
            <a:xfrm flipH="false" flipV="false" rot="0">
              <a:off x="0" y="0"/>
              <a:ext cx="5370413" cy="6041715"/>
            </a:xfrm>
            <a:custGeom>
              <a:avLst/>
              <a:gdLst/>
              <a:ahLst/>
              <a:cxnLst/>
              <a:rect r="r" b="b" t="t" l="l"/>
              <a:pathLst>
                <a:path h="6041715" w="5370413">
                  <a:moveTo>
                    <a:pt x="0" y="6041715"/>
                  </a:moveTo>
                  <a:lnTo>
                    <a:pt x="0" y="0"/>
                  </a:lnTo>
                  <a:cubicBezTo>
                    <a:pt x="1790138" y="2013905"/>
                    <a:pt x="3580275" y="4027810"/>
                    <a:pt x="5370413" y="6041715"/>
                  </a:cubicBezTo>
                  <a:lnTo>
                    <a:pt x="0" y="6041715"/>
                  </a:lnTo>
                  <a:close/>
                </a:path>
              </a:pathLst>
            </a:custGeom>
            <a:blipFill>
              <a:blip r:embed="rId2"/>
              <a:stretch>
                <a:fillRect l="-63779" t="0" r="-5075" b="0"/>
              </a:stretch>
            </a:blipFill>
          </p:spPr>
        </p:sp>
      </p:grpSp>
      <p:grpSp>
        <p:nvGrpSpPr>
          <p:cNvPr name="Group 5" id="5"/>
          <p:cNvGrpSpPr/>
          <p:nvPr/>
        </p:nvGrpSpPr>
        <p:grpSpPr>
          <a:xfrm rot="-4254761">
            <a:off x="9898386" y="3820758"/>
            <a:ext cx="9609403" cy="9594028"/>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D034"/>
            </a:solidFill>
          </p:spPr>
        </p:sp>
      </p:grpSp>
      <p:sp>
        <p:nvSpPr>
          <p:cNvPr name="AutoShape 7" id="7"/>
          <p:cNvSpPr/>
          <p:nvPr/>
        </p:nvSpPr>
        <p:spPr>
          <a:xfrm rot="-21596">
            <a:off x="415701" y="221451"/>
            <a:ext cx="756935" cy="0"/>
          </a:xfrm>
          <a:prstGeom prst="line">
            <a:avLst/>
          </a:prstGeom>
          <a:ln cap="flat" w="123825">
            <a:solidFill>
              <a:srgbClr val="FFFFFF"/>
            </a:solidFill>
            <a:prstDash val="solid"/>
            <a:headEnd type="none" len="sm" w="sm"/>
            <a:tailEnd type="none" len="sm" w="sm"/>
          </a:ln>
        </p:spPr>
      </p:sp>
      <p:sp>
        <p:nvSpPr>
          <p:cNvPr name="AutoShape 8" id="8"/>
          <p:cNvSpPr/>
          <p:nvPr/>
        </p:nvSpPr>
        <p:spPr>
          <a:xfrm rot="-21596">
            <a:off x="415701" y="411951"/>
            <a:ext cx="756935" cy="0"/>
          </a:xfrm>
          <a:prstGeom prst="line">
            <a:avLst/>
          </a:prstGeom>
          <a:ln cap="flat" w="123825">
            <a:solidFill>
              <a:srgbClr val="FFFFFF"/>
            </a:solidFill>
            <a:prstDash val="solid"/>
            <a:headEnd type="none" len="sm" w="sm"/>
            <a:tailEnd type="none" len="sm" w="sm"/>
          </a:ln>
        </p:spPr>
      </p:sp>
      <p:grpSp>
        <p:nvGrpSpPr>
          <p:cNvPr name="Group 9" id="9"/>
          <p:cNvGrpSpPr/>
          <p:nvPr/>
        </p:nvGrpSpPr>
        <p:grpSpPr>
          <a:xfrm rot="0">
            <a:off x="8307829" y="1028700"/>
            <a:ext cx="8951471" cy="6335971"/>
            <a:chOff x="0" y="0"/>
            <a:chExt cx="11935294" cy="8447961"/>
          </a:xfrm>
        </p:grpSpPr>
        <p:sp>
          <p:nvSpPr>
            <p:cNvPr name="TextBox 10" id="10"/>
            <p:cNvSpPr txBox="true"/>
            <p:nvPr/>
          </p:nvSpPr>
          <p:spPr>
            <a:xfrm rot="0">
              <a:off x="0" y="0"/>
              <a:ext cx="11935294" cy="1828800"/>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000000"/>
                  </a:solidFill>
                  <a:latin typeface="Ramabhadra"/>
                </a:rPr>
                <a:t>INTRODUCTION</a:t>
              </a:r>
            </a:p>
          </p:txBody>
        </p:sp>
        <p:sp>
          <p:nvSpPr>
            <p:cNvPr name="TextBox 11" id="11"/>
            <p:cNvSpPr txBox="true"/>
            <p:nvPr/>
          </p:nvSpPr>
          <p:spPr>
            <a:xfrm rot="0">
              <a:off x="0" y="2295446"/>
              <a:ext cx="11935294" cy="6152515"/>
            </a:xfrm>
            <a:prstGeom prst="rect">
              <a:avLst/>
            </a:prstGeom>
          </p:spPr>
          <p:txBody>
            <a:bodyPr anchor="t" rtlCol="false" tIns="0" lIns="0" bIns="0" rIns="0">
              <a:spAutoFit/>
            </a:bodyPr>
            <a:lstStyle/>
            <a:p>
              <a:pPr algn="just" marL="0" indent="0" lvl="0">
                <a:lnSpc>
                  <a:spcPts val="4619"/>
                </a:lnSpc>
                <a:spcBef>
                  <a:spcPct val="0"/>
                </a:spcBef>
              </a:pPr>
              <a:r>
                <a:rPr lang="en-US" sz="3299">
                  <a:solidFill>
                    <a:srgbClr val="000000"/>
                  </a:solidFill>
                  <a:latin typeface="DM Sans"/>
                </a:rPr>
                <a:t>Welcome to the captivating world of New York City's taxi rides. Through meticulous analysis of the NYC Taxi Dataset, we unravel the intricate patterns and behaviors that define the pulse of the city's transportation network. Join us as we navigate through the data-driven landscape of one of the world's busiest metropolises.</a:t>
              </a:r>
              <a:r>
                <a:rPr lang="en-US" sz="3299">
                  <a:solidFill>
                    <a:srgbClr val="000000"/>
                  </a:solidFill>
                  <a:latin typeface="DM Sans"/>
                </a:rPr>
                <a:t>. </a:t>
              </a:r>
            </a:p>
          </p:txBody>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3741398">
            <a:off x="11586931" y="-2490149"/>
            <a:ext cx="682527" cy="8284187"/>
            <a:chOff x="0" y="0"/>
            <a:chExt cx="2354580" cy="28578787"/>
          </a:xfrm>
        </p:grpSpPr>
        <p:sp>
          <p:nvSpPr>
            <p:cNvPr name="Freeform 3" id="3"/>
            <p:cNvSpPr/>
            <p:nvPr/>
          </p:nvSpPr>
          <p:spPr>
            <a:xfrm flipH="false" flipV="false" rot="0">
              <a:off x="0" y="0"/>
              <a:ext cx="2353310" cy="28578789"/>
            </a:xfrm>
            <a:custGeom>
              <a:avLst/>
              <a:gdLst/>
              <a:ahLst/>
              <a:cxnLst/>
              <a:rect r="r" b="b" t="t" l="l"/>
              <a:pathLst>
                <a:path h="28578789" w="2353310">
                  <a:moveTo>
                    <a:pt x="784860" y="28511478"/>
                  </a:moveTo>
                  <a:cubicBezTo>
                    <a:pt x="905510" y="28552118"/>
                    <a:pt x="1042670" y="28578789"/>
                    <a:pt x="1177290" y="28578789"/>
                  </a:cubicBezTo>
                  <a:cubicBezTo>
                    <a:pt x="1311910" y="28578789"/>
                    <a:pt x="1441450" y="28555928"/>
                    <a:pt x="1560830" y="28515289"/>
                  </a:cubicBezTo>
                  <a:cubicBezTo>
                    <a:pt x="1563370" y="28514018"/>
                    <a:pt x="1565910" y="28514018"/>
                    <a:pt x="1568450" y="28512746"/>
                  </a:cubicBezTo>
                  <a:cubicBezTo>
                    <a:pt x="2016760" y="28350189"/>
                    <a:pt x="2346960" y="27920928"/>
                    <a:pt x="2353310" y="27340173"/>
                  </a:cubicBezTo>
                  <a:lnTo>
                    <a:pt x="2353310" y="0"/>
                  </a:lnTo>
                  <a:lnTo>
                    <a:pt x="0" y="0"/>
                  </a:lnTo>
                  <a:lnTo>
                    <a:pt x="0" y="27319123"/>
                  </a:lnTo>
                  <a:cubicBezTo>
                    <a:pt x="6350" y="27923468"/>
                    <a:pt x="331470" y="28352728"/>
                    <a:pt x="784860" y="28511478"/>
                  </a:cubicBezTo>
                  <a:close/>
                </a:path>
              </a:pathLst>
            </a:custGeom>
            <a:solidFill>
              <a:srgbClr val="FFFFFF"/>
            </a:solidFill>
          </p:spPr>
        </p:sp>
      </p:grpSp>
      <p:grpSp>
        <p:nvGrpSpPr>
          <p:cNvPr name="Group 4" id="4"/>
          <p:cNvGrpSpPr/>
          <p:nvPr/>
        </p:nvGrpSpPr>
        <p:grpSpPr>
          <a:xfrm rot="-6689207">
            <a:off x="12582182" y="452423"/>
            <a:ext cx="682527" cy="16959970"/>
            <a:chOff x="0" y="0"/>
            <a:chExt cx="2354580" cy="58508503"/>
          </a:xfrm>
        </p:grpSpPr>
        <p:sp>
          <p:nvSpPr>
            <p:cNvPr name="Freeform 5" id="5"/>
            <p:cNvSpPr/>
            <p:nvPr/>
          </p:nvSpPr>
          <p:spPr>
            <a:xfrm flipH="false" flipV="false" rot="0">
              <a:off x="0" y="0"/>
              <a:ext cx="2353310" cy="58508503"/>
            </a:xfrm>
            <a:custGeom>
              <a:avLst/>
              <a:gdLst/>
              <a:ahLst/>
              <a:cxnLst/>
              <a:rect r="r" b="b" t="t" l="l"/>
              <a:pathLst>
                <a:path h="58508503" w="2353310">
                  <a:moveTo>
                    <a:pt x="784860" y="58441196"/>
                  </a:moveTo>
                  <a:cubicBezTo>
                    <a:pt x="905510" y="58481832"/>
                    <a:pt x="1042670" y="58508503"/>
                    <a:pt x="1177290" y="58508503"/>
                  </a:cubicBezTo>
                  <a:cubicBezTo>
                    <a:pt x="1311910" y="58508503"/>
                    <a:pt x="1441450" y="58485646"/>
                    <a:pt x="1560830" y="58445003"/>
                  </a:cubicBezTo>
                  <a:cubicBezTo>
                    <a:pt x="1563370" y="58443732"/>
                    <a:pt x="1565910" y="58443732"/>
                    <a:pt x="1568450" y="58442461"/>
                  </a:cubicBezTo>
                  <a:cubicBezTo>
                    <a:pt x="2016760" y="58279903"/>
                    <a:pt x="2346960" y="57850646"/>
                    <a:pt x="2353310" y="57177800"/>
                  </a:cubicBezTo>
                  <a:lnTo>
                    <a:pt x="2353310" y="0"/>
                  </a:lnTo>
                  <a:lnTo>
                    <a:pt x="0" y="0"/>
                  </a:lnTo>
                  <a:lnTo>
                    <a:pt x="0" y="57133722"/>
                  </a:lnTo>
                  <a:cubicBezTo>
                    <a:pt x="6350" y="57853182"/>
                    <a:pt x="331470" y="58282446"/>
                    <a:pt x="784860" y="58441196"/>
                  </a:cubicBezTo>
                  <a:close/>
                </a:path>
              </a:pathLst>
            </a:custGeom>
            <a:solidFill>
              <a:srgbClr val="FFD034"/>
            </a:solidFill>
          </p:spPr>
        </p:sp>
      </p:grpSp>
      <p:grpSp>
        <p:nvGrpSpPr>
          <p:cNvPr name="Group 6" id="6"/>
          <p:cNvGrpSpPr/>
          <p:nvPr/>
        </p:nvGrpSpPr>
        <p:grpSpPr>
          <a:xfrm rot="4110792">
            <a:off x="11162394" y="3463528"/>
            <a:ext cx="682527" cy="12102375"/>
            <a:chOff x="0" y="0"/>
            <a:chExt cx="2354580" cy="41750771"/>
          </a:xfrm>
        </p:grpSpPr>
        <p:sp>
          <p:nvSpPr>
            <p:cNvPr name="Freeform 7" id="7"/>
            <p:cNvSpPr/>
            <p:nvPr/>
          </p:nvSpPr>
          <p:spPr>
            <a:xfrm flipH="false" flipV="false" rot="0">
              <a:off x="0" y="0"/>
              <a:ext cx="2353310" cy="41750769"/>
            </a:xfrm>
            <a:custGeom>
              <a:avLst/>
              <a:gdLst/>
              <a:ahLst/>
              <a:cxnLst/>
              <a:rect r="r" b="b" t="t" l="l"/>
              <a:pathLst>
                <a:path h="41750769" w="2353310">
                  <a:moveTo>
                    <a:pt x="784860" y="41683462"/>
                  </a:moveTo>
                  <a:cubicBezTo>
                    <a:pt x="905510" y="41724101"/>
                    <a:pt x="1042670" y="41750769"/>
                    <a:pt x="1177290" y="41750769"/>
                  </a:cubicBezTo>
                  <a:cubicBezTo>
                    <a:pt x="1311910" y="41750769"/>
                    <a:pt x="1441450" y="41727912"/>
                    <a:pt x="1560830" y="41687269"/>
                  </a:cubicBezTo>
                  <a:cubicBezTo>
                    <a:pt x="1563370" y="41686001"/>
                    <a:pt x="1565910" y="41686001"/>
                    <a:pt x="1568450" y="41684730"/>
                  </a:cubicBezTo>
                  <a:cubicBezTo>
                    <a:pt x="2016760" y="41522169"/>
                    <a:pt x="2346960" y="41092912"/>
                    <a:pt x="2353310" y="40471626"/>
                  </a:cubicBezTo>
                  <a:lnTo>
                    <a:pt x="2353310" y="0"/>
                  </a:lnTo>
                  <a:lnTo>
                    <a:pt x="0" y="0"/>
                  </a:lnTo>
                  <a:lnTo>
                    <a:pt x="0" y="40440446"/>
                  </a:lnTo>
                  <a:cubicBezTo>
                    <a:pt x="6350" y="41095451"/>
                    <a:pt x="331470" y="41524712"/>
                    <a:pt x="784860" y="41683462"/>
                  </a:cubicBezTo>
                  <a:close/>
                </a:path>
              </a:pathLst>
            </a:custGeom>
            <a:solidFill>
              <a:srgbClr val="000000">
                <a:alpha val="0"/>
              </a:srgbClr>
            </a:solidFill>
          </p:spPr>
        </p:sp>
      </p:grpSp>
      <p:sp>
        <p:nvSpPr>
          <p:cNvPr name="TextBox 8" id="8"/>
          <p:cNvSpPr txBox="true"/>
          <p:nvPr/>
        </p:nvSpPr>
        <p:spPr>
          <a:xfrm rot="0">
            <a:off x="1028700" y="2898907"/>
            <a:ext cx="12180052" cy="2609850"/>
          </a:xfrm>
          <a:prstGeom prst="rect">
            <a:avLst/>
          </a:prstGeom>
        </p:spPr>
        <p:txBody>
          <a:bodyPr anchor="t" rtlCol="false" tIns="0" lIns="0" bIns="0" rIns="0">
            <a:spAutoFit/>
          </a:bodyPr>
          <a:lstStyle/>
          <a:p>
            <a:pPr algn="l" marL="0" indent="0" lvl="0">
              <a:lnSpc>
                <a:spcPts val="10080"/>
              </a:lnSpc>
              <a:spcBef>
                <a:spcPct val="0"/>
              </a:spcBef>
            </a:pPr>
            <a:r>
              <a:rPr lang="en-US" sz="8400">
                <a:solidFill>
                  <a:srgbClr val="FFD034"/>
                </a:solidFill>
                <a:latin typeface="Ramabhadra"/>
              </a:rPr>
              <a:t>PROBLEM DEFINITION</a:t>
            </a:r>
          </a:p>
          <a:p>
            <a:pPr algn="l" marL="0" indent="0" lvl="0">
              <a:lnSpc>
                <a:spcPts val="10560"/>
              </a:lnSpc>
              <a:spcBef>
                <a:spcPct val="0"/>
              </a:spcBef>
            </a:pPr>
          </a:p>
        </p:txBody>
      </p:sp>
      <p:sp>
        <p:nvSpPr>
          <p:cNvPr name="TextBox 9" id="9"/>
          <p:cNvSpPr txBox="true"/>
          <p:nvPr/>
        </p:nvSpPr>
        <p:spPr>
          <a:xfrm rot="0">
            <a:off x="1028700" y="4251457"/>
            <a:ext cx="11894745" cy="4542155"/>
          </a:xfrm>
          <a:prstGeom prst="rect">
            <a:avLst/>
          </a:prstGeom>
        </p:spPr>
        <p:txBody>
          <a:bodyPr anchor="t" rtlCol="false" tIns="0" lIns="0" bIns="0" rIns="0">
            <a:spAutoFit/>
          </a:bodyPr>
          <a:lstStyle/>
          <a:p>
            <a:pPr algn="just">
              <a:lnSpc>
                <a:spcPts val="4029"/>
              </a:lnSpc>
              <a:spcBef>
                <a:spcPct val="0"/>
              </a:spcBef>
            </a:pPr>
            <a:r>
              <a:rPr lang="en-US" sz="3099">
                <a:solidFill>
                  <a:srgbClr val="FFFFFF"/>
                </a:solidFill>
                <a:latin typeface="DM Sans"/>
              </a:rPr>
              <a:t>In this project, our goal is to harness the power of data to address critical challenges and optimize the efficiency of New York City's taxi services. By leveraging the insights gleaned from the NYC Taxi Dataset, we aim to identify key factors influencing ride duration, improve route planning, and analyze the total fare of the ride and we compare yellow taxi with for hire taxi to understand how market is about. Join us as we tackle real-world transportation issues head-on through data-driven analysis and innovation.</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3741398">
            <a:off x="11586931" y="-2490149"/>
            <a:ext cx="682527" cy="8284187"/>
            <a:chOff x="0" y="0"/>
            <a:chExt cx="2354580" cy="28578787"/>
          </a:xfrm>
        </p:grpSpPr>
        <p:sp>
          <p:nvSpPr>
            <p:cNvPr name="Freeform 3" id="3"/>
            <p:cNvSpPr/>
            <p:nvPr/>
          </p:nvSpPr>
          <p:spPr>
            <a:xfrm flipH="false" flipV="false" rot="0">
              <a:off x="0" y="0"/>
              <a:ext cx="2353310" cy="28578789"/>
            </a:xfrm>
            <a:custGeom>
              <a:avLst/>
              <a:gdLst/>
              <a:ahLst/>
              <a:cxnLst/>
              <a:rect r="r" b="b" t="t" l="l"/>
              <a:pathLst>
                <a:path h="28578789" w="2353310">
                  <a:moveTo>
                    <a:pt x="784860" y="28511478"/>
                  </a:moveTo>
                  <a:cubicBezTo>
                    <a:pt x="905510" y="28552118"/>
                    <a:pt x="1042670" y="28578789"/>
                    <a:pt x="1177290" y="28578789"/>
                  </a:cubicBezTo>
                  <a:cubicBezTo>
                    <a:pt x="1311910" y="28578789"/>
                    <a:pt x="1441450" y="28555928"/>
                    <a:pt x="1560830" y="28515289"/>
                  </a:cubicBezTo>
                  <a:cubicBezTo>
                    <a:pt x="1563370" y="28514018"/>
                    <a:pt x="1565910" y="28514018"/>
                    <a:pt x="1568450" y="28512746"/>
                  </a:cubicBezTo>
                  <a:cubicBezTo>
                    <a:pt x="2016760" y="28350189"/>
                    <a:pt x="2346960" y="27920928"/>
                    <a:pt x="2353310" y="27340173"/>
                  </a:cubicBezTo>
                  <a:lnTo>
                    <a:pt x="2353310" y="0"/>
                  </a:lnTo>
                  <a:lnTo>
                    <a:pt x="0" y="0"/>
                  </a:lnTo>
                  <a:lnTo>
                    <a:pt x="0" y="27319123"/>
                  </a:lnTo>
                  <a:cubicBezTo>
                    <a:pt x="6350" y="27923468"/>
                    <a:pt x="331470" y="28352728"/>
                    <a:pt x="784860" y="28511478"/>
                  </a:cubicBezTo>
                  <a:close/>
                </a:path>
              </a:pathLst>
            </a:custGeom>
            <a:solidFill>
              <a:srgbClr val="FFD034"/>
            </a:solidFill>
          </p:spPr>
        </p:sp>
      </p:grpSp>
      <p:grpSp>
        <p:nvGrpSpPr>
          <p:cNvPr name="Group 4" id="4"/>
          <p:cNvGrpSpPr/>
          <p:nvPr/>
        </p:nvGrpSpPr>
        <p:grpSpPr>
          <a:xfrm rot="-6689207">
            <a:off x="13110512" y="818452"/>
            <a:ext cx="682527" cy="16959970"/>
            <a:chOff x="0" y="0"/>
            <a:chExt cx="2354580" cy="58508503"/>
          </a:xfrm>
        </p:grpSpPr>
        <p:sp>
          <p:nvSpPr>
            <p:cNvPr name="Freeform 5" id="5"/>
            <p:cNvSpPr/>
            <p:nvPr/>
          </p:nvSpPr>
          <p:spPr>
            <a:xfrm flipH="false" flipV="false" rot="0">
              <a:off x="0" y="0"/>
              <a:ext cx="2353310" cy="58508503"/>
            </a:xfrm>
            <a:custGeom>
              <a:avLst/>
              <a:gdLst/>
              <a:ahLst/>
              <a:cxnLst/>
              <a:rect r="r" b="b" t="t" l="l"/>
              <a:pathLst>
                <a:path h="58508503" w="2353310">
                  <a:moveTo>
                    <a:pt x="784860" y="58441196"/>
                  </a:moveTo>
                  <a:cubicBezTo>
                    <a:pt x="905510" y="58481832"/>
                    <a:pt x="1042670" y="58508503"/>
                    <a:pt x="1177290" y="58508503"/>
                  </a:cubicBezTo>
                  <a:cubicBezTo>
                    <a:pt x="1311910" y="58508503"/>
                    <a:pt x="1441450" y="58485646"/>
                    <a:pt x="1560830" y="58445003"/>
                  </a:cubicBezTo>
                  <a:cubicBezTo>
                    <a:pt x="1563370" y="58443732"/>
                    <a:pt x="1565910" y="58443732"/>
                    <a:pt x="1568450" y="58442461"/>
                  </a:cubicBezTo>
                  <a:cubicBezTo>
                    <a:pt x="2016760" y="58279903"/>
                    <a:pt x="2346960" y="57850646"/>
                    <a:pt x="2353310" y="57177800"/>
                  </a:cubicBezTo>
                  <a:lnTo>
                    <a:pt x="2353310" y="0"/>
                  </a:lnTo>
                  <a:lnTo>
                    <a:pt x="0" y="0"/>
                  </a:lnTo>
                  <a:lnTo>
                    <a:pt x="0" y="57133722"/>
                  </a:lnTo>
                  <a:cubicBezTo>
                    <a:pt x="6350" y="57853182"/>
                    <a:pt x="331470" y="58282446"/>
                    <a:pt x="784860" y="58441196"/>
                  </a:cubicBezTo>
                  <a:close/>
                </a:path>
              </a:pathLst>
            </a:custGeom>
            <a:solidFill>
              <a:srgbClr val="000000"/>
            </a:solidFill>
          </p:spPr>
        </p:sp>
      </p:grpSp>
      <p:grpSp>
        <p:nvGrpSpPr>
          <p:cNvPr name="Group 6" id="6"/>
          <p:cNvGrpSpPr/>
          <p:nvPr/>
        </p:nvGrpSpPr>
        <p:grpSpPr>
          <a:xfrm rot="4110792">
            <a:off x="11928792" y="3708701"/>
            <a:ext cx="682527" cy="12102375"/>
            <a:chOff x="0" y="0"/>
            <a:chExt cx="2354580" cy="41750771"/>
          </a:xfrm>
        </p:grpSpPr>
        <p:sp>
          <p:nvSpPr>
            <p:cNvPr name="Freeform 7" id="7"/>
            <p:cNvSpPr/>
            <p:nvPr/>
          </p:nvSpPr>
          <p:spPr>
            <a:xfrm flipH="false" flipV="false" rot="0">
              <a:off x="0" y="0"/>
              <a:ext cx="2353310" cy="41750769"/>
            </a:xfrm>
            <a:custGeom>
              <a:avLst/>
              <a:gdLst/>
              <a:ahLst/>
              <a:cxnLst/>
              <a:rect r="r" b="b" t="t" l="l"/>
              <a:pathLst>
                <a:path h="41750769" w="2353310">
                  <a:moveTo>
                    <a:pt x="784860" y="41683462"/>
                  </a:moveTo>
                  <a:cubicBezTo>
                    <a:pt x="905510" y="41724101"/>
                    <a:pt x="1042670" y="41750769"/>
                    <a:pt x="1177290" y="41750769"/>
                  </a:cubicBezTo>
                  <a:cubicBezTo>
                    <a:pt x="1311910" y="41750769"/>
                    <a:pt x="1441450" y="41727912"/>
                    <a:pt x="1560830" y="41687269"/>
                  </a:cubicBezTo>
                  <a:cubicBezTo>
                    <a:pt x="1563370" y="41686001"/>
                    <a:pt x="1565910" y="41686001"/>
                    <a:pt x="1568450" y="41684730"/>
                  </a:cubicBezTo>
                  <a:cubicBezTo>
                    <a:pt x="2016760" y="41522169"/>
                    <a:pt x="2346960" y="41092912"/>
                    <a:pt x="2353310" y="40471626"/>
                  </a:cubicBezTo>
                  <a:lnTo>
                    <a:pt x="2353310" y="0"/>
                  </a:lnTo>
                  <a:lnTo>
                    <a:pt x="0" y="0"/>
                  </a:lnTo>
                  <a:lnTo>
                    <a:pt x="0" y="40440446"/>
                  </a:lnTo>
                  <a:cubicBezTo>
                    <a:pt x="6350" y="41095451"/>
                    <a:pt x="331470" y="41524712"/>
                    <a:pt x="784860" y="41683462"/>
                  </a:cubicBezTo>
                  <a:close/>
                </a:path>
              </a:pathLst>
            </a:custGeom>
            <a:solidFill>
              <a:srgbClr val="000000">
                <a:alpha val="0"/>
              </a:srgbClr>
            </a:solidFill>
          </p:spPr>
        </p:sp>
      </p:grpSp>
      <p:sp>
        <p:nvSpPr>
          <p:cNvPr name="TextBox 8" id="8"/>
          <p:cNvSpPr txBox="true"/>
          <p:nvPr/>
        </p:nvSpPr>
        <p:spPr>
          <a:xfrm rot="0">
            <a:off x="1028700" y="2898907"/>
            <a:ext cx="12180052" cy="1276350"/>
          </a:xfrm>
          <a:prstGeom prst="rect">
            <a:avLst/>
          </a:prstGeom>
        </p:spPr>
        <p:txBody>
          <a:bodyPr anchor="t" rtlCol="false" tIns="0" lIns="0" bIns="0" rIns="0">
            <a:spAutoFit/>
          </a:bodyPr>
          <a:lstStyle/>
          <a:p>
            <a:pPr algn="l" marL="0" indent="0" lvl="0">
              <a:lnSpc>
                <a:spcPts val="10080"/>
              </a:lnSpc>
              <a:spcBef>
                <a:spcPct val="0"/>
              </a:spcBef>
            </a:pPr>
            <a:r>
              <a:rPr lang="en-US" sz="8400">
                <a:solidFill>
                  <a:srgbClr val="FFD034"/>
                </a:solidFill>
                <a:latin typeface="Ramabhadra"/>
              </a:rPr>
              <a:t>HYPOTHESIS</a:t>
            </a:r>
          </a:p>
        </p:txBody>
      </p:sp>
      <p:sp>
        <p:nvSpPr>
          <p:cNvPr name="TextBox 9" id="9"/>
          <p:cNvSpPr txBox="true"/>
          <p:nvPr/>
        </p:nvSpPr>
        <p:spPr>
          <a:xfrm rot="0">
            <a:off x="1028700" y="4251457"/>
            <a:ext cx="11894745" cy="5046980"/>
          </a:xfrm>
          <a:prstGeom prst="rect">
            <a:avLst/>
          </a:prstGeom>
        </p:spPr>
        <p:txBody>
          <a:bodyPr anchor="t" rtlCol="false" tIns="0" lIns="0" bIns="0" rIns="0">
            <a:spAutoFit/>
          </a:bodyPr>
          <a:lstStyle/>
          <a:p>
            <a:pPr algn="just">
              <a:lnSpc>
                <a:spcPts val="4029"/>
              </a:lnSpc>
              <a:spcBef>
                <a:spcPct val="0"/>
              </a:spcBef>
            </a:pPr>
            <a:r>
              <a:rPr lang="en-US" sz="3099">
                <a:solidFill>
                  <a:srgbClr val="000000"/>
                </a:solidFill>
                <a:latin typeface="DM Sans"/>
              </a:rPr>
              <a:t>Based on preliminary analysis of the NYC Taxi Dataset, we hypothesize that certain factors such as pickup location, time of day, day of the week, and weather conditions may significantly influence taxi trip durations. By leveraging advanced data analytics techniques, we aim to uncover hidden patterns within the data and develop predictive models that accurately estimate taxi revenue. This analysis will not only enhance our understanding of taxi service dynamics in New York City but also provide valuable insights for optimizing taxi operations and improving overall service efficiency.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D034"/>
        </a:solidFill>
      </p:bgPr>
    </p:bg>
    <p:spTree>
      <p:nvGrpSpPr>
        <p:cNvPr id="1" name=""/>
        <p:cNvGrpSpPr/>
        <p:nvPr/>
      </p:nvGrpSpPr>
      <p:grpSpPr>
        <a:xfrm>
          <a:off x="0" y="0"/>
          <a:ext cx="0" cy="0"/>
          <a:chOff x="0" y="0"/>
          <a:chExt cx="0" cy="0"/>
        </a:xfrm>
      </p:grpSpPr>
      <p:grpSp>
        <p:nvGrpSpPr>
          <p:cNvPr name="Group 2" id="2"/>
          <p:cNvGrpSpPr/>
          <p:nvPr/>
        </p:nvGrpSpPr>
        <p:grpSpPr>
          <a:xfrm rot="0">
            <a:off x="5826534" y="1028700"/>
            <a:ext cx="3213663" cy="4590948"/>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7053" t="0" r="-7053" b="0"/>
              </a:stretch>
            </a:blipFill>
          </p:spPr>
        </p:sp>
      </p:grpSp>
      <p:grpSp>
        <p:nvGrpSpPr>
          <p:cNvPr name="Group 4" id="4"/>
          <p:cNvGrpSpPr/>
          <p:nvPr/>
        </p:nvGrpSpPr>
        <p:grpSpPr>
          <a:xfrm rot="-4254761">
            <a:off x="10379177" y="3827926"/>
            <a:ext cx="9609403" cy="9594028"/>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00000"/>
            </a:solidFill>
          </p:spPr>
        </p:sp>
      </p:grpSp>
      <p:grpSp>
        <p:nvGrpSpPr>
          <p:cNvPr name="Group 6" id="6"/>
          <p:cNvGrpSpPr/>
          <p:nvPr/>
        </p:nvGrpSpPr>
        <p:grpSpPr>
          <a:xfrm rot="0">
            <a:off x="10220945" y="1028700"/>
            <a:ext cx="3213663" cy="4590948"/>
            <a:chOff x="0" y="0"/>
            <a:chExt cx="4445000" cy="6350000"/>
          </a:xfrm>
        </p:grpSpPr>
        <p:sp>
          <p:nvSpPr>
            <p:cNvPr name="Freeform 7" id="7"/>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57209" t="0" r="-57209" b="0"/>
              </a:stretch>
            </a:blipFill>
          </p:spPr>
        </p:sp>
      </p:grpSp>
      <p:sp>
        <p:nvSpPr>
          <p:cNvPr name="TextBox 8" id="8"/>
          <p:cNvSpPr txBox="true"/>
          <p:nvPr/>
        </p:nvSpPr>
        <p:spPr>
          <a:xfrm rot="0">
            <a:off x="1028700" y="1744205"/>
            <a:ext cx="3259791" cy="1543050"/>
          </a:xfrm>
          <a:prstGeom prst="rect">
            <a:avLst/>
          </a:prstGeom>
        </p:spPr>
        <p:txBody>
          <a:bodyPr anchor="t" rtlCol="false" tIns="0" lIns="0" bIns="0" rIns="0">
            <a:spAutoFit/>
          </a:bodyPr>
          <a:lstStyle/>
          <a:p>
            <a:pPr algn="l" marL="0" indent="0" lvl="0">
              <a:lnSpc>
                <a:spcPts val="6120"/>
              </a:lnSpc>
              <a:spcBef>
                <a:spcPct val="0"/>
              </a:spcBef>
            </a:pPr>
            <a:r>
              <a:rPr lang="en-US" sz="5100">
                <a:solidFill>
                  <a:srgbClr val="000000"/>
                </a:solidFill>
                <a:latin typeface="Ramabhadra"/>
              </a:rPr>
              <a:t>DATASET </a:t>
            </a:r>
            <a:r>
              <a:rPr lang="en-US" sz="5100">
                <a:solidFill>
                  <a:srgbClr val="FFFFFF"/>
                </a:solidFill>
                <a:latin typeface="Ramabhadra"/>
              </a:rPr>
              <a:t>USED</a:t>
            </a:r>
          </a:p>
        </p:txBody>
      </p:sp>
      <p:sp>
        <p:nvSpPr>
          <p:cNvPr name="TextBox 9" id="9"/>
          <p:cNvSpPr txBox="true"/>
          <p:nvPr/>
        </p:nvSpPr>
        <p:spPr>
          <a:xfrm rot="0">
            <a:off x="10219055" y="7054496"/>
            <a:ext cx="3711660" cy="1553845"/>
          </a:xfrm>
          <a:prstGeom prst="rect">
            <a:avLst/>
          </a:prstGeom>
        </p:spPr>
        <p:txBody>
          <a:bodyPr anchor="t" rtlCol="false" tIns="0" lIns="0" bIns="0" rIns="0">
            <a:spAutoFit/>
          </a:bodyPr>
          <a:lstStyle/>
          <a:p>
            <a:pPr algn="ctr" marL="0" indent="0" lvl="0">
              <a:lnSpc>
                <a:spcPts val="3079"/>
              </a:lnSpc>
              <a:spcBef>
                <a:spcPct val="0"/>
              </a:spcBef>
            </a:pPr>
            <a:r>
              <a:rPr lang="en-US" sz="2199">
                <a:solidFill>
                  <a:srgbClr val="000000"/>
                </a:solidFill>
                <a:latin typeface="HK Grotesk"/>
              </a:rPr>
              <a:t>This data stores the information of vehicles that are hired by citizens using mobile apps (2020)</a:t>
            </a:r>
          </a:p>
        </p:txBody>
      </p:sp>
      <p:sp>
        <p:nvSpPr>
          <p:cNvPr name="TextBox 10" id="10"/>
          <p:cNvSpPr txBox="true"/>
          <p:nvPr/>
        </p:nvSpPr>
        <p:spPr>
          <a:xfrm rot="0">
            <a:off x="5665298" y="7054496"/>
            <a:ext cx="3711660" cy="1163320"/>
          </a:xfrm>
          <a:prstGeom prst="rect">
            <a:avLst/>
          </a:prstGeom>
        </p:spPr>
        <p:txBody>
          <a:bodyPr anchor="t" rtlCol="false" tIns="0" lIns="0" bIns="0" rIns="0">
            <a:spAutoFit/>
          </a:bodyPr>
          <a:lstStyle/>
          <a:p>
            <a:pPr algn="ctr" marL="0" indent="0" lvl="0">
              <a:lnSpc>
                <a:spcPts val="3079"/>
              </a:lnSpc>
              <a:spcBef>
                <a:spcPct val="0"/>
              </a:spcBef>
            </a:pPr>
            <a:r>
              <a:rPr lang="en-US" sz="2199">
                <a:solidFill>
                  <a:srgbClr val="000000"/>
                </a:solidFill>
                <a:latin typeface="HK Grotesk"/>
              </a:rPr>
              <a:t>This data represents the information of cabs that run in New York City (2020)</a:t>
            </a:r>
          </a:p>
        </p:txBody>
      </p:sp>
      <p:sp>
        <p:nvSpPr>
          <p:cNvPr name="TextBox 11" id="11"/>
          <p:cNvSpPr txBox="true"/>
          <p:nvPr/>
        </p:nvSpPr>
        <p:spPr>
          <a:xfrm rot="0">
            <a:off x="5787313" y="6088338"/>
            <a:ext cx="3292106" cy="923925"/>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000000"/>
                </a:solidFill>
                <a:latin typeface="HK Grotesk Bold"/>
              </a:rPr>
              <a:t>YELLOW TAXI DATA</a:t>
            </a:r>
          </a:p>
        </p:txBody>
      </p:sp>
      <p:sp>
        <p:nvSpPr>
          <p:cNvPr name="TextBox 12" id="12"/>
          <p:cNvSpPr txBox="true"/>
          <p:nvPr/>
        </p:nvSpPr>
        <p:spPr>
          <a:xfrm rot="0">
            <a:off x="9805742" y="6088338"/>
            <a:ext cx="4538286" cy="923925"/>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000000"/>
                </a:solidFill>
                <a:latin typeface="HK Grotesk Bold"/>
              </a:rPr>
              <a:t>FHV (FOR-HIRE VEHICLE) DATA</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FD034"/>
        </a:solidFill>
      </p:bgPr>
    </p:bg>
    <p:spTree>
      <p:nvGrpSpPr>
        <p:cNvPr id="1" name=""/>
        <p:cNvGrpSpPr/>
        <p:nvPr/>
      </p:nvGrpSpPr>
      <p:grpSpPr>
        <a:xfrm>
          <a:off x="0" y="0"/>
          <a:ext cx="0" cy="0"/>
          <a:chOff x="0" y="0"/>
          <a:chExt cx="0" cy="0"/>
        </a:xfrm>
      </p:grpSpPr>
      <p:grpSp>
        <p:nvGrpSpPr>
          <p:cNvPr name="Group 2" id="2"/>
          <p:cNvGrpSpPr/>
          <p:nvPr/>
        </p:nvGrpSpPr>
        <p:grpSpPr>
          <a:xfrm rot="-4254761">
            <a:off x="9776701" y="3820758"/>
            <a:ext cx="9609403" cy="9594028"/>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00000"/>
            </a:solidFill>
          </p:spPr>
        </p:sp>
      </p:grpSp>
      <p:sp>
        <p:nvSpPr>
          <p:cNvPr name="TextBox 4" id="4"/>
          <p:cNvSpPr txBox="true"/>
          <p:nvPr/>
        </p:nvSpPr>
        <p:spPr>
          <a:xfrm rot="0">
            <a:off x="1028700" y="1028700"/>
            <a:ext cx="15331000" cy="1333500"/>
          </a:xfrm>
          <a:prstGeom prst="rect">
            <a:avLst/>
          </a:prstGeom>
        </p:spPr>
        <p:txBody>
          <a:bodyPr anchor="t" rtlCol="false" tIns="0" lIns="0" bIns="0" rIns="0">
            <a:spAutoFit/>
          </a:bodyPr>
          <a:lstStyle/>
          <a:p>
            <a:pPr algn="l" marL="0" indent="0" lvl="0">
              <a:lnSpc>
                <a:spcPts val="10559"/>
              </a:lnSpc>
            </a:pPr>
            <a:r>
              <a:rPr lang="en-US" sz="8799">
                <a:solidFill>
                  <a:srgbClr val="000000"/>
                </a:solidFill>
                <a:latin typeface="Ramabhadra"/>
              </a:rPr>
              <a:t>DATASET </a:t>
            </a:r>
            <a:r>
              <a:rPr lang="en-US" sz="8799">
                <a:solidFill>
                  <a:srgbClr val="FFFFFF"/>
                </a:solidFill>
                <a:latin typeface="Ramabhadra"/>
              </a:rPr>
              <a:t>USED</a:t>
            </a:r>
          </a:p>
        </p:txBody>
      </p:sp>
      <p:sp>
        <p:nvSpPr>
          <p:cNvPr name="TextBox 5" id="5"/>
          <p:cNvSpPr txBox="true"/>
          <p:nvPr/>
        </p:nvSpPr>
        <p:spPr>
          <a:xfrm rot="0">
            <a:off x="1028700" y="2470462"/>
            <a:ext cx="15331000" cy="495300"/>
          </a:xfrm>
          <a:prstGeom prst="rect">
            <a:avLst/>
          </a:prstGeom>
        </p:spPr>
        <p:txBody>
          <a:bodyPr anchor="t" rtlCol="false" tIns="0" lIns="0" bIns="0" rIns="0">
            <a:spAutoFit/>
          </a:bodyPr>
          <a:lstStyle/>
          <a:p>
            <a:pPr algn="l">
              <a:lnSpc>
                <a:spcPts val="3900"/>
              </a:lnSpc>
              <a:spcBef>
                <a:spcPct val="0"/>
              </a:spcBef>
            </a:pPr>
            <a:r>
              <a:rPr lang="en-US" sz="3000">
                <a:solidFill>
                  <a:srgbClr val="000000"/>
                </a:solidFill>
                <a:latin typeface="DM Sans Bold"/>
              </a:rPr>
              <a:t>TAXI DATA</a:t>
            </a:r>
          </a:p>
        </p:txBody>
      </p:sp>
      <p:sp>
        <p:nvSpPr>
          <p:cNvPr name="TextBox 6" id="6"/>
          <p:cNvSpPr txBox="true"/>
          <p:nvPr/>
        </p:nvSpPr>
        <p:spPr>
          <a:xfrm rot="0">
            <a:off x="1003962" y="3070537"/>
            <a:ext cx="13577440" cy="4457700"/>
          </a:xfrm>
          <a:prstGeom prst="rect">
            <a:avLst/>
          </a:prstGeom>
        </p:spPr>
        <p:txBody>
          <a:bodyPr anchor="t" rtlCol="false" tIns="0" lIns="0" bIns="0" rIns="0">
            <a:spAutoFit/>
          </a:bodyPr>
          <a:lstStyle/>
          <a:p>
            <a:pPr algn="just">
              <a:lnSpc>
                <a:spcPts val="3900"/>
              </a:lnSpc>
              <a:spcBef>
                <a:spcPct val="0"/>
              </a:spcBef>
            </a:pPr>
            <a:r>
              <a:rPr lang="en-US" sz="3000">
                <a:solidFill>
                  <a:srgbClr val="000000"/>
                </a:solidFill>
                <a:latin typeface="DM Sans"/>
              </a:rPr>
              <a:t>Our analysis harnesses the power of the NYC Taxi Dataset, a comprehensive collection of taxi ride records capturing the essence of New York City's bustling streets. This rich dataset includes essential features such as pickup and drop-off timestamps, passenger count, trip distance, fare amount, total amount, as well as details on the pickup and drop-off locations categorized by boroughs and zones. Leveraging these meticulously curated data points, we aim to gain profound insights into ride durations, spatial patterns, and factors influencing taxi services in the city. Join us as we unlock the potential of this invaluable dataset to revolutionize transportation analysis.</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028700"/>
            <a:ext cx="15331000" cy="1333500"/>
          </a:xfrm>
          <a:prstGeom prst="rect">
            <a:avLst/>
          </a:prstGeom>
        </p:spPr>
        <p:txBody>
          <a:bodyPr anchor="t" rtlCol="false" tIns="0" lIns="0" bIns="0" rIns="0">
            <a:spAutoFit/>
          </a:bodyPr>
          <a:lstStyle/>
          <a:p>
            <a:pPr algn="l" marL="0" indent="0" lvl="0">
              <a:lnSpc>
                <a:spcPts val="10559"/>
              </a:lnSpc>
            </a:pPr>
            <a:r>
              <a:rPr lang="en-US" sz="8799">
                <a:solidFill>
                  <a:srgbClr val="000000"/>
                </a:solidFill>
                <a:latin typeface="Ramabhadra"/>
              </a:rPr>
              <a:t>DATASET </a:t>
            </a:r>
            <a:r>
              <a:rPr lang="en-US" sz="8799">
                <a:solidFill>
                  <a:srgbClr val="FFD034"/>
                </a:solidFill>
                <a:latin typeface="Ramabhadra"/>
              </a:rPr>
              <a:t>USED</a:t>
            </a:r>
          </a:p>
        </p:txBody>
      </p:sp>
      <p:sp>
        <p:nvSpPr>
          <p:cNvPr name="TextBox 3" id="3"/>
          <p:cNvSpPr txBox="true"/>
          <p:nvPr/>
        </p:nvSpPr>
        <p:spPr>
          <a:xfrm rot="0">
            <a:off x="1028700" y="2470462"/>
            <a:ext cx="15331000" cy="495300"/>
          </a:xfrm>
          <a:prstGeom prst="rect">
            <a:avLst/>
          </a:prstGeom>
        </p:spPr>
        <p:txBody>
          <a:bodyPr anchor="t" rtlCol="false" tIns="0" lIns="0" bIns="0" rIns="0">
            <a:spAutoFit/>
          </a:bodyPr>
          <a:lstStyle/>
          <a:p>
            <a:pPr algn="l">
              <a:lnSpc>
                <a:spcPts val="3900"/>
              </a:lnSpc>
              <a:spcBef>
                <a:spcPct val="0"/>
              </a:spcBef>
            </a:pPr>
            <a:r>
              <a:rPr lang="en-US" sz="3000">
                <a:solidFill>
                  <a:srgbClr val="000000"/>
                </a:solidFill>
                <a:latin typeface="DM Sans Bold"/>
              </a:rPr>
              <a:t>FHV (FOR-HIRE VEHICLES) DATA</a:t>
            </a:r>
          </a:p>
        </p:txBody>
      </p:sp>
      <p:sp>
        <p:nvSpPr>
          <p:cNvPr name="TextBox 4" id="4"/>
          <p:cNvSpPr txBox="true"/>
          <p:nvPr/>
        </p:nvSpPr>
        <p:spPr>
          <a:xfrm rot="0">
            <a:off x="1003962" y="3070537"/>
            <a:ext cx="13577440" cy="3962400"/>
          </a:xfrm>
          <a:prstGeom prst="rect">
            <a:avLst/>
          </a:prstGeom>
        </p:spPr>
        <p:txBody>
          <a:bodyPr anchor="t" rtlCol="false" tIns="0" lIns="0" bIns="0" rIns="0">
            <a:spAutoFit/>
          </a:bodyPr>
          <a:lstStyle/>
          <a:p>
            <a:pPr algn="just">
              <a:lnSpc>
                <a:spcPts val="3900"/>
              </a:lnSpc>
              <a:spcBef>
                <a:spcPct val="0"/>
              </a:spcBef>
            </a:pPr>
            <a:r>
              <a:rPr lang="en-US" sz="3000">
                <a:solidFill>
                  <a:srgbClr val="000000"/>
                </a:solidFill>
                <a:latin typeface="DM Sans"/>
              </a:rPr>
              <a:t>Our analysis is fueled by the For-Hire Vehicles Dataset, a comprehensive collection of ride records capturing the dynamic landscape of transportation services in our target area. This dataset encompasses vital features such as pickup and drop-off timestamps, location IDs, trip distance, trip duration, and base passenger fares. Leveraging these key attributes, we endeavor to unravel the intricacies of for-hire vehicle operations, optimize route planning, and enhance overall service efficiency. Join us as we delve into the wealth of insights embedded within this invaluable dataset.</a:t>
            </a:r>
          </a:p>
        </p:txBody>
      </p:sp>
      <p:grpSp>
        <p:nvGrpSpPr>
          <p:cNvPr name="Group 5" id="5"/>
          <p:cNvGrpSpPr/>
          <p:nvPr/>
        </p:nvGrpSpPr>
        <p:grpSpPr>
          <a:xfrm rot="6693188">
            <a:off x="10509406" y="-10810403"/>
            <a:ext cx="7392991" cy="18767283"/>
            <a:chOff x="0" y="0"/>
            <a:chExt cx="2354580" cy="5977157"/>
          </a:xfrm>
        </p:grpSpPr>
        <p:sp>
          <p:nvSpPr>
            <p:cNvPr name="Freeform 6" id="6"/>
            <p:cNvSpPr/>
            <p:nvPr/>
          </p:nvSpPr>
          <p:spPr>
            <a:xfrm flipH="false" flipV="false" rot="0">
              <a:off x="0" y="0"/>
              <a:ext cx="2353310" cy="5977157"/>
            </a:xfrm>
            <a:custGeom>
              <a:avLst/>
              <a:gdLst/>
              <a:ahLst/>
              <a:cxnLst/>
              <a:rect r="r" b="b" t="t" l="l"/>
              <a:pathLst>
                <a:path h="5977157" w="2353310">
                  <a:moveTo>
                    <a:pt x="784860" y="5909847"/>
                  </a:moveTo>
                  <a:cubicBezTo>
                    <a:pt x="905510" y="5950487"/>
                    <a:pt x="1042670" y="5977157"/>
                    <a:pt x="1177290" y="5977157"/>
                  </a:cubicBezTo>
                  <a:cubicBezTo>
                    <a:pt x="1311910" y="5977157"/>
                    <a:pt x="1441450" y="5954297"/>
                    <a:pt x="1560830" y="5913657"/>
                  </a:cubicBezTo>
                  <a:cubicBezTo>
                    <a:pt x="1563370" y="5912387"/>
                    <a:pt x="1565910" y="5912387"/>
                    <a:pt x="1568450" y="5911117"/>
                  </a:cubicBezTo>
                  <a:cubicBezTo>
                    <a:pt x="2016760" y="5748557"/>
                    <a:pt x="2346960" y="5319297"/>
                    <a:pt x="2353310" y="4808083"/>
                  </a:cubicBezTo>
                  <a:lnTo>
                    <a:pt x="2353310" y="0"/>
                  </a:lnTo>
                  <a:lnTo>
                    <a:pt x="0" y="0"/>
                  </a:lnTo>
                  <a:lnTo>
                    <a:pt x="0" y="4804422"/>
                  </a:lnTo>
                  <a:cubicBezTo>
                    <a:pt x="6350" y="5321837"/>
                    <a:pt x="331470" y="5751097"/>
                    <a:pt x="784860" y="5909847"/>
                  </a:cubicBezTo>
                  <a:close/>
                </a:path>
              </a:pathLst>
            </a:custGeom>
            <a:solidFill>
              <a:srgbClr val="FFD034"/>
            </a:solidFill>
          </p:spPr>
        </p:sp>
      </p:grpSp>
      <p:grpSp>
        <p:nvGrpSpPr>
          <p:cNvPr name="Group 7" id="7"/>
          <p:cNvGrpSpPr/>
          <p:nvPr/>
        </p:nvGrpSpPr>
        <p:grpSpPr>
          <a:xfrm rot="1080653">
            <a:off x="15938772" y="670890"/>
            <a:ext cx="6826178" cy="15690294"/>
            <a:chOff x="0" y="0"/>
            <a:chExt cx="2354580" cy="5412114"/>
          </a:xfrm>
        </p:grpSpPr>
        <p:sp>
          <p:nvSpPr>
            <p:cNvPr name="Freeform 8" id="8"/>
            <p:cNvSpPr/>
            <p:nvPr/>
          </p:nvSpPr>
          <p:spPr>
            <a:xfrm flipH="false" flipV="false" rot="0">
              <a:off x="0" y="0"/>
              <a:ext cx="2353310" cy="5412114"/>
            </a:xfrm>
            <a:custGeom>
              <a:avLst/>
              <a:gdLst/>
              <a:ahLst/>
              <a:cxnLst/>
              <a:rect r="r" b="b" t="t" l="l"/>
              <a:pathLst>
                <a:path h="5412114" w="2353310">
                  <a:moveTo>
                    <a:pt x="784860" y="5344804"/>
                  </a:moveTo>
                  <a:cubicBezTo>
                    <a:pt x="905510" y="5385444"/>
                    <a:pt x="1042670" y="5412114"/>
                    <a:pt x="1177290" y="5412114"/>
                  </a:cubicBezTo>
                  <a:cubicBezTo>
                    <a:pt x="1311910" y="5412114"/>
                    <a:pt x="1441450" y="5389254"/>
                    <a:pt x="1560830" y="5348614"/>
                  </a:cubicBezTo>
                  <a:cubicBezTo>
                    <a:pt x="1563370" y="5347344"/>
                    <a:pt x="1565910" y="5347344"/>
                    <a:pt x="1568450" y="5346074"/>
                  </a:cubicBezTo>
                  <a:cubicBezTo>
                    <a:pt x="2016760" y="5183514"/>
                    <a:pt x="2346960" y="4754254"/>
                    <a:pt x="2353310" y="4244779"/>
                  </a:cubicBezTo>
                  <a:lnTo>
                    <a:pt x="2353310" y="0"/>
                  </a:lnTo>
                  <a:lnTo>
                    <a:pt x="0" y="0"/>
                  </a:lnTo>
                  <a:lnTo>
                    <a:pt x="0" y="4241552"/>
                  </a:lnTo>
                  <a:cubicBezTo>
                    <a:pt x="6350" y="4756794"/>
                    <a:pt x="331470" y="5186054"/>
                    <a:pt x="784860" y="5344804"/>
                  </a:cubicBezTo>
                  <a:close/>
                </a:path>
              </a:pathLst>
            </a:custGeom>
            <a:solidFill>
              <a:srgbClr val="000000"/>
            </a:solidFill>
          </p:spPr>
        </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FFD034"/>
        </a:solidFill>
      </p:bgPr>
    </p:bg>
    <p:spTree>
      <p:nvGrpSpPr>
        <p:cNvPr id="1" name=""/>
        <p:cNvGrpSpPr/>
        <p:nvPr/>
      </p:nvGrpSpPr>
      <p:grpSpPr>
        <a:xfrm>
          <a:off x="0" y="0"/>
          <a:ext cx="0" cy="0"/>
          <a:chOff x="0" y="0"/>
          <a:chExt cx="0" cy="0"/>
        </a:xfrm>
      </p:grpSpPr>
      <p:grpSp>
        <p:nvGrpSpPr>
          <p:cNvPr name="Group 2" id="2"/>
          <p:cNvGrpSpPr/>
          <p:nvPr/>
        </p:nvGrpSpPr>
        <p:grpSpPr>
          <a:xfrm rot="-6113700">
            <a:off x="9776701" y="4169689"/>
            <a:ext cx="9609403" cy="9594028"/>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00000"/>
            </a:solidFill>
          </p:spPr>
        </p:sp>
      </p:grpSp>
      <p:sp>
        <p:nvSpPr>
          <p:cNvPr name="TextBox 4" id="4"/>
          <p:cNvSpPr txBox="true"/>
          <p:nvPr/>
        </p:nvSpPr>
        <p:spPr>
          <a:xfrm rot="0">
            <a:off x="1028700" y="1028700"/>
            <a:ext cx="15331000" cy="1333500"/>
          </a:xfrm>
          <a:prstGeom prst="rect">
            <a:avLst/>
          </a:prstGeom>
        </p:spPr>
        <p:txBody>
          <a:bodyPr anchor="t" rtlCol="false" tIns="0" lIns="0" bIns="0" rIns="0">
            <a:spAutoFit/>
          </a:bodyPr>
          <a:lstStyle/>
          <a:p>
            <a:pPr algn="l" marL="0" indent="0" lvl="0">
              <a:lnSpc>
                <a:spcPts val="10559"/>
              </a:lnSpc>
            </a:pPr>
            <a:r>
              <a:rPr lang="en-US" sz="8799">
                <a:solidFill>
                  <a:srgbClr val="FFFFFF"/>
                </a:solidFill>
                <a:latin typeface="Ramabhadra"/>
              </a:rPr>
              <a:t>DATASET</a:t>
            </a:r>
            <a:r>
              <a:rPr lang="en-US" sz="8799">
                <a:solidFill>
                  <a:srgbClr val="000000"/>
                </a:solidFill>
                <a:latin typeface="Ramabhadra"/>
              </a:rPr>
              <a:t> </a:t>
            </a:r>
            <a:r>
              <a:rPr lang="en-US" sz="8799">
                <a:solidFill>
                  <a:srgbClr val="000000"/>
                </a:solidFill>
                <a:latin typeface="Ramabhadra"/>
              </a:rPr>
              <a:t>USED</a:t>
            </a:r>
          </a:p>
        </p:txBody>
      </p:sp>
      <p:sp>
        <p:nvSpPr>
          <p:cNvPr name="TextBox 5" id="5"/>
          <p:cNvSpPr txBox="true"/>
          <p:nvPr/>
        </p:nvSpPr>
        <p:spPr>
          <a:xfrm rot="0">
            <a:off x="1028700" y="2470462"/>
            <a:ext cx="15331000" cy="495300"/>
          </a:xfrm>
          <a:prstGeom prst="rect">
            <a:avLst/>
          </a:prstGeom>
        </p:spPr>
        <p:txBody>
          <a:bodyPr anchor="t" rtlCol="false" tIns="0" lIns="0" bIns="0" rIns="0">
            <a:spAutoFit/>
          </a:bodyPr>
          <a:lstStyle/>
          <a:p>
            <a:pPr algn="l">
              <a:lnSpc>
                <a:spcPts val="3900"/>
              </a:lnSpc>
              <a:spcBef>
                <a:spcPct val="0"/>
              </a:spcBef>
            </a:pPr>
            <a:r>
              <a:rPr lang="en-US" sz="3000">
                <a:solidFill>
                  <a:srgbClr val="000000"/>
                </a:solidFill>
                <a:latin typeface="DM Sans Bold"/>
              </a:rPr>
              <a:t>TAXI ZONE DATA</a:t>
            </a:r>
          </a:p>
        </p:txBody>
      </p:sp>
      <p:sp>
        <p:nvSpPr>
          <p:cNvPr name="TextBox 6" id="6"/>
          <p:cNvSpPr txBox="true"/>
          <p:nvPr/>
        </p:nvSpPr>
        <p:spPr>
          <a:xfrm rot="0">
            <a:off x="1003962" y="3070537"/>
            <a:ext cx="13577440" cy="3962400"/>
          </a:xfrm>
          <a:prstGeom prst="rect">
            <a:avLst/>
          </a:prstGeom>
        </p:spPr>
        <p:txBody>
          <a:bodyPr anchor="t" rtlCol="false" tIns="0" lIns="0" bIns="0" rIns="0">
            <a:spAutoFit/>
          </a:bodyPr>
          <a:lstStyle/>
          <a:p>
            <a:pPr algn="just">
              <a:lnSpc>
                <a:spcPts val="3900"/>
              </a:lnSpc>
              <a:spcBef>
                <a:spcPct val="0"/>
              </a:spcBef>
            </a:pPr>
            <a:r>
              <a:rPr lang="en-US" sz="3000">
                <a:solidFill>
                  <a:srgbClr val="000000"/>
                </a:solidFill>
                <a:latin typeface="DM Sans"/>
              </a:rPr>
              <a:t>Our analysis incorporates the Taxi Zone Data, providing essential information on the geographic zones within our study area. This dataset includes key attributes such as LocationID, Borough, Zone, and service zone classifications. By leveraging this geographical reference data, we aim to enhance spatial analysis, visualize taxi service coverage areas, and enrich our understanding of the transportation landscape. Join us as we utilize this foundational dataset to contextualize and augment our analysis of taxi services in the region.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DAGDnRnLZ44</dc:identifier>
  <dcterms:modified xsi:type="dcterms:W3CDTF">2011-08-01T06:04:30Z</dcterms:modified>
  <cp:revision>1</cp:revision>
  <dc:title>Final Project Python</dc:title>
</cp:coreProperties>
</file>